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Arimo" panose="020B0604020202020204" charset="0"/>
      <p:regular r:id="rId11"/>
    </p:embeddedFont>
  </p:embeddedFontLst>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3" d="100"/>
          <a:sy n="93" d="100"/>
        </p:scale>
        <p:origin x="52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519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035612"/>
            <a:ext cx="7468553" cy="1231821"/>
          </a:xfrm>
          <a:prstGeom prst="rect">
            <a:avLst/>
          </a:prstGeom>
          <a:noFill/>
          <a:ln/>
        </p:spPr>
        <p:txBody>
          <a:bodyPr wrap="square" lIns="0" tIns="0" rIns="0" bIns="0" rtlCol="0" anchor="t"/>
          <a:lstStyle/>
          <a:p>
            <a:pPr marL="0" indent="0" algn="l">
              <a:lnSpc>
                <a:spcPts val="4850"/>
              </a:lnSpc>
              <a:buNone/>
            </a:pPr>
            <a:r>
              <a:rPr lang="en-US" sz="3850" b="1" dirty="0">
                <a:solidFill>
                  <a:srgbClr val="FFFFFF"/>
                </a:solidFill>
                <a:latin typeface="Syne Bold" pitchFamily="34" charset="0"/>
                <a:ea typeface="Syne Bold" pitchFamily="34" charset="-122"/>
                <a:cs typeface="Syne Bold" pitchFamily="34" charset="-120"/>
              </a:rPr>
              <a:t>Analisi dell’Uso dei Social Media tra Generazioni</a:t>
            </a:r>
            <a:endParaRPr lang="en-US" sz="3850" dirty="0"/>
          </a:p>
        </p:txBody>
      </p:sp>
      <p:sp>
        <p:nvSpPr>
          <p:cNvPr id="4" name="Text 1"/>
          <p:cNvSpPr/>
          <p:nvPr/>
        </p:nvSpPr>
        <p:spPr>
          <a:xfrm>
            <a:off x="837724" y="3581519"/>
            <a:ext cx="7468553" cy="2010251"/>
          </a:xfrm>
          <a:prstGeom prst="rect">
            <a:avLst/>
          </a:prstGeom>
          <a:noFill/>
          <a:ln/>
        </p:spPr>
        <p:txBody>
          <a:bodyPr wrap="square" lIns="0" tIns="0" rIns="0" bIns="0" rtlCol="0" anchor="t"/>
          <a:lstStyle/>
          <a:p>
            <a:pPr marL="0" indent="0" algn="l">
              <a:lnSpc>
                <a:spcPts val="2600"/>
              </a:lnSpc>
              <a:buNone/>
            </a:pPr>
            <a:r>
              <a:rPr lang="en-US" sz="1600" dirty="0">
                <a:solidFill>
                  <a:srgbClr val="D9E1FF"/>
                </a:solidFill>
                <a:latin typeface="Arimo" pitchFamily="34" charset="0"/>
                <a:ea typeface="Arimo" pitchFamily="34" charset="-122"/>
                <a:cs typeface="Arimo" pitchFamily="34" charset="-120"/>
              </a:rPr>
              <a:t>Benvenuti alla presentazione del progetto per il corso di Fondamenti di Scienza dei Dati e Laboratorio A.A. 2024/2025. Questo studio approfondisce le dinamiche dell'uso dei social media tra diverse generazioni, un tema sempre più rilevante nel panorama digitale contemporaneo. Attraverso un'analisi rigorosa e l'applicazione di tecniche di data science, esploreremo le abitudini e le preferenze di Gen Z, Millennials e Gen X.</a:t>
            </a:r>
            <a:endParaRPr lang="en-US" sz="1600" dirty="0"/>
          </a:p>
        </p:txBody>
      </p:sp>
      <p:sp>
        <p:nvSpPr>
          <p:cNvPr id="5" name="Shape 2"/>
          <p:cNvSpPr/>
          <p:nvPr/>
        </p:nvSpPr>
        <p:spPr>
          <a:xfrm>
            <a:off x="837724" y="5843111"/>
            <a:ext cx="335042" cy="335042"/>
          </a:xfrm>
          <a:prstGeom prst="roundRect">
            <a:avLst>
              <a:gd name="adj" fmla="val 27289371"/>
            </a:avLst>
          </a:prstGeom>
          <a:noFill/>
          <a:ln w="7620">
            <a:solidFill>
              <a:srgbClr val="38383C"/>
            </a:solidFill>
            <a:prstDash val="solid"/>
          </a:ln>
        </p:spPr>
        <p:txBody>
          <a:bodyPr/>
          <a:lstStyle/>
          <a:p>
            <a:endParaRPr lang="it-IT"/>
          </a:p>
        </p:txBody>
      </p:sp>
      <p:pic>
        <p:nvPicPr>
          <p:cNvPr id="6" name="Image 1" descr="preencoded.png"/>
          <p:cNvPicPr>
            <a:picLocks noChangeAspect="1"/>
          </p:cNvPicPr>
          <p:nvPr/>
        </p:nvPicPr>
        <p:blipFill>
          <a:blip r:embed="rId4"/>
          <a:stretch>
            <a:fillRect/>
          </a:stretch>
        </p:blipFill>
        <p:spPr>
          <a:xfrm>
            <a:off x="845344" y="5850731"/>
            <a:ext cx="319802" cy="319802"/>
          </a:xfrm>
          <a:prstGeom prst="rect">
            <a:avLst/>
          </a:prstGeom>
        </p:spPr>
      </p:pic>
      <p:sp>
        <p:nvSpPr>
          <p:cNvPr id="7" name="Text 3"/>
          <p:cNvSpPr/>
          <p:nvPr/>
        </p:nvSpPr>
        <p:spPr>
          <a:xfrm>
            <a:off x="1277422" y="5827395"/>
            <a:ext cx="1706642" cy="366474"/>
          </a:xfrm>
          <a:prstGeom prst="rect">
            <a:avLst/>
          </a:prstGeom>
          <a:noFill/>
          <a:ln/>
        </p:spPr>
        <p:txBody>
          <a:bodyPr wrap="none" lIns="0" tIns="0" rIns="0" bIns="0" rtlCol="0" anchor="t"/>
          <a:lstStyle/>
          <a:p>
            <a:pPr marL="0" indent="0" algn="l">
              <a:lnSpc>
                <a:spcPts val="2850"/>
              </a:lnSpc>
              <a:buNone/>
            </a:pPr>
            <a:r>
              <a:rPr lang="en-US" sz="2050" b="1" dirty="0">
                <a:solidFill>
                  <a:srgbClr val="D9E1FF"/>
                </a:solidFill>
                <a:latin typeface="Arimo Bold" pitchFamily="34" charset="0"/>
                <a:ea typeface="Arimo Bold" pitchFamily="34" charset="-122"/>
                <a:cs typeface="Arimo Bold" pitchFamily="34" charset="-120"/>
              </a:rPr>
              <a:t>by Hassan Ali</a:t>
            </a:r>
            <a:endParaRPr lang="en-US" sz="2050" dirty="0"/>
          </a:p>
        </p:txBody>
      </p:sp>
      <p:sp>
        <p:nvSpPr>
          <p:cNvPr id="8" name="Text 3">
            <a:extLst>
              <a:ext uri="{FF2B5EF4-FFF2-40B4-BE49-F238E27FC236}">
                <a16:creationId xmlns:a16="http://schemas.microsoft.com/office/drawing/2014/main" id="{360E979E-CAB0-081E-741C-941D7CAC9EA2}"/>
              </a:ext>
            </a:extLst>
          </p:cNvPr>
          <p:cNvSpPr/>
          <p:nvPr/>
        </p:nvSpPr>
        <p:spPr>
          <a:xfrm>
            <a:off x="1277422" y="6193869"/>
            <a:ext cx="1706642" cy="366474"/>
          </a:xfrm>
          <a:prstGeom prst="rect">
            <a:avLst/>
          </a:prstGeom>
          <a:noFill/>
          <a:ln/>
        </p:spPr>
        <p:txBody>
          <a:bodyPr wrap="none" lIns="0" tIns="0" rIns="0" bIns="0" rtlCol="0" anchor="t"/>
          <a:lstStyle/>
          <a:p>
            <a:pPr marL="0" indent="0" algn="l">
              <a:lnSpc>
                <a:spcPts val="2850"/>
              </a:lnSpc>
              <a:buNone/>
            </a:pPr>
            <a:r>
              <a:rPr lang="en-US" sz="2050" b="1" dirty="0">
                <a:solidFill>
                  <a:srgbClr val="D9E1FF"/>
                </a:solidFill>
                <a:latin typeface="Arimo Bold" pitchFamily="34" charset="0"/>
                <a:ea typeface="Arimo Bold" pitchFamily="34" charset="-122"/>
                <a:cs typeface="Arimo Bold" pitchFamily="34" charset="-120"/>
              </a:rPr>
              <a:t>175472</a:t>
            </a:r>
            <a:endParaRPr lang="en-US" sz="20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1374696"/>
            <a:ext cx="5205770" cy="615910"/>
          </a:xfrm>
          <a:prstGeom prst="rect">
            <a:avLst/>
          </a:prstGeom>
          <a:noFill/>
          <a:ln/>
        </p:spPr>
        <p:txBody>
          <a:bodyPr wrap="none" lIns="0" tIns="0" rIns="0" bIns="0" rtlCol="0" anchor="t"/>
          <a:lstStyle/>
          <a:p>
            <a:pPr marL="0" indent="0" algn="l">
              <a:lnSpc>
                <a:spcPts val="4850"/>
              </a:lnSpc>
              <a:buNone/>
            </a:pPr>
            <a:r>
              <a:rPr lang="en-US" sz="3850" b="1" dirty="0">
                <a:solidFill>
                  <a:srgbClr val="FFFFFF"/>
                </a:solidFill>
                <a:latin typeface="Syne Bold" pitchFamily="34" charset="0"/>
                <a:ea typeface="Syne Bold" pitchFamily="34" charset="-122"/>
                <a:cs typeface="Syne Bold" pitchFamily="34" charset="-120"/>
              </a:rPr>
              <a:t>Obiettivi dell'Analisi</a:t>
            </a:r>
            <a:endParaRPr lang="en-US" sz="3850" dirty="0"/>
          </a:p>
        </p:txBody>
      </p:sp>
      <p:sp>
        <p:nvSpPr>
          <p:cNvPr id="3" name="Shape 1"/>
          <p:cNvSpPr/>
          <p:nvPr/>
        </p:nvSpPr>
        <p:spPr>
          <a:xfrm>
            <a:off x="837724" y="2409468"/>
            <a:ext cx="471249" cy="471249"/>
          </a:xfrm>
          <a:prstGeom prst="roundRect">
            <a:avLst>
              <a:gd name="adj" fmla="val 6667"/>
            </a:avLst>
          </a:prstGeom>
          <a:solidFill>
            <a:srgbClr val="2B2952"/>
          </a:solidFill>
          <a:ln/>
        </p:spPr>
        <p:txBody>
          <a:bodyPr/>
          <a:lstStyle/>
          <a:p>
            <a:endParaRPr lang="it-IT"/>
          </a:p>
        </p:txBody>
      </p:sp>
      <p:sp>
        <p:nvSpPr>
          <p:cNvPr id="4" name="Text 2"/>
          <p:cNvSpPr/>
          <p:nvPr/>
        </p:nvSpPr>
        <p:spPr>
          <a:xfrm>
            <a:off x="1518404" y="2481382"/>
            <a:ext cx="5615821" cy="308015"/>
          </a:xfrm>
          <a:prstGeom prst="rect">
            <a:avLst/>
          </a:prstGeom>
          <a:noFill/>
          <a:ln/>
        </p:spPr>
        <p:txBody>
          <a:bodyPr wrap="none" lIns="0" tIns="0" rIns="0" bIns="0" rtlCol="0" anchor="t"/>
          <a:lstStyle/>
          <a:p>
            <a:pPr marL="0" indent="0" algn="l">
              <a:lnSpc>
                <a:spcPts val="2400"/>
              </a:lnSpc>
              <a:buNone/>
            </a:pPr>
            <a:r>
              <a:rPr lang="en-US" sz="1900" b="1" dirty="0">
                <a:solidFill>
                  <a:srgbClr val="D9E1FF"/>
                </a:solidFill>
                <a:latin typeface="Syne Bold" pitchFamily="34" charset="0"/>
                <a:ea typeface="Syne Bold" pitchFamily="34" charset="-122"/>
                <a:cs typeface="Syne Bold" pitchFamily="34" charset="-120"/>
              </a:rPr>
              <a:t>Comprendere le Differenze Generazionali</a:t>
            </a:r>
            <a:endParaRPr lang="en-US" sz="1900" dirty="0"/>
          </a:p>
        </p:txBody>
      </p:sp>
      <p:sp>
        <p:nvSpPr>
          <p:cNvPr id="5" name="Text 3"/>
          <p:cNvSpPr/>
          <p:nvPr/>
        </p:nvSpPr>
        <p:spPr>
          <a:xfrm>
            <a:off x="1518404" y="2915007"/>
            <a:ext cx="5665827" cy="1675209"/>
          </a:xfrm>
          <a:prstGeom prst="rect">
            <a:avLst/>
          </a:prstGeom>
          <a:noFill/>
          <a:ln/>
        </p:spPr>
        <p:txBody>
          <a:bodyPr wrap="square" lIns="0" tIns="0" rIns="0" bIns="0" rtlCol="0" anchor="t"/>
          <a:lstStyle/>
          <a:p>
            <a:pPr marL="0" indent="0" algn="l">
              <a:lnSpc>
                <a:spcPts val="2600"/>
              </a:lnSpc>
              <a:buNone/>
            </a:pPr>
            <a:r>
              <a:rPr lang="en-US" sz="1600" dirty="0">
                <a:solidFill>
                  <a:srgbClr val="D9E1FF"/>
                </a:solidFill>
                <a:latin typeface="Arimo" pitchFamily="34" charset="0"/>
                <a:ea typeface="Arimo" pitchFamily="34" charset="-122"/>
                <a:cs typeface="Arimo" pitchFamily="34" charset="-120"/>
              </a:rPr>
              <a:t>L'obiettivo principale è identificare e quantificare le variazioni significative nell'uso delle piattaforme social tra la Gen Z, i Millennials e la Gen X. Questo include la frequenza di accesso, le piattaforme preferite e il tipo di contenuti consumati.</a:t>
            </a:r>
            <a:endParaRPr lang="en-US" sz="1600" dirty="0"/>
          </a:p>
        </p:txBody>
      </p:sp>
      <p:sp>
        <p:nvSpPr>
          <p:cNvPr id="6" name="Shape 4"/>
          <p:cNvSpPr/>
          <p:nvPr/>
        </p:nvSpPr>
        <p:spPr>
          <a:xfrm>
            <a:off x="7446050" y="2409468"/>
            <a:ext cx="471249" cy="471249"/>
          </a:xfrm>
          <a:prstGeom prst="roundRect">
            <a:avLst>
              <a:gd name="adj" fmla="val 6667"/>
            </a:avLst>
          </a:prstGeom>
          <a:solidFill>
            <a:srgbClr val="2B2952"/>
          </a:solidFill>
          <a:ln/>
        </p:spPr>
        <p:txBody>
          <a:bodyPr/>
          <a:lstStyle/>
          <a:p>
            <a:endParaRPr lang="it-IT"/>
          </a:p>
        </p:txBody>
      </p:sp>
      <p:sp>
        <p:nvSpPr>
          <p:cNvPr id="7" name="Text 5"/>
          <p:cNvSpPr/>
          <p:nvPr/>
        </p:nvSpPr>
        <p:spPr>
          <a:xfrm>
            <a:off x="8126730" y="2481382"/>
            <a:ext cx="5303758" cy="308015"/>
          </a:xfrm>
          <a:prstGeom prst="rect">
            <a:avLst/>
          </a:prstGeom>
          <a:noFill/>
          <a:ln/>
        </p:spPr>
        <p:txBody>
          <a:bodyPr wrap="none" lIns="0" tIns="0" rIns="0" bIns="0" rtlCol="0" anchor="t"/>
          <a:lstStyle/>
          <a:p>
            <a:pPr marL="0" indent="0" algn="l">
              <a:lnSpc>
                <a:spcPts val="2400"/>
              </a:lnSpc>
              <a:buNone/>
            </a:pPr>
            <a:r>
              <a:rPr lang="en-US" sz="1900" b="1" dirty="0">
                <a:solidFill>
                  <a:srgbClr val="D9E1FF"/>
                </a:solidFill>
                <a:latin typeface="Syne Bold" pitchFamily="34" charset="0"/>
                <a:ea typeface="Syne Bold" pitchFamily="34" charset="-122"/>
                <a:cs typeface="Syne Bold" pitchFamily="34" charset="-120"/>
              </a:rPr>
              <a:t>Identificare Pattern di Comportamento</a:t>
            </a:r>
            <a:endParaRPr lang="en-US" sz="1900" dirty="0"/>
          </a:p>
        </p:txBody>
      </p:sp>
      <p:sp>
        <p:nvSpPr>
          <p:cNvPr id="8" name="Text 6"/>
          <p:cNvSpPr/>
          <p:nvPr/>
        </p:nvSpPr>
        <p:spPr>
          <a:xfrm>
            <a:off x="8126730" y="2915007"/>
            <a:ext cx="5665946" cy="1340168"/>
          </a:xfrm>
          <a:prstGeom prst="rect">
            <a:avLst/>
          </a:prstGeom>
          <a:noFill/>
          <a:ln/>
        </p:spPr>
        <p:txBody>
          <a:bodyPr wrap="square" lIns="0" tIns="0" rIns="0" bIns="0" rtlCol="0" anchor="t"/>
          <a:lstStyle/>
          <a:p>
            <a:pPr marL="0" indent="0" algn="l">
              <a:lnSpc>
                <a:spcPts val="2600"/>
              </a:lnSpc>
              <a:buNone/>
            </a:pPr>
            <a:r>
              <a:rPr lang="en-US" sz="1600" dirty="0">
                <a:solidFill>
                  <a:srgbClr val="D9E1FF"/>
                </a:solidFill>
                <a:latin typeface="Arimo" pitchFamily="34" charset="0"/>
                <a:ea typeface="Arimo" pitchFamily="34" charset="-122"/>
                <a:cs typeface="Arimo" pitchFamily="34" charset="-120"/>
              </a:rPr>
              <a:t>Esploreremo i pattern comportamentali specifici di ciascuna coorte generazionale, come ad esempio le ore del giorno di maggiore attività, la durata media delle sessioni e l'engagement con diverse tipologie di post.</a:t>
            </a:r>
            <a:endParaRPr lang="en-US" sz="1600" dirty="0"/>
          </a:p>
        </p:txBody>
      </p:sp>
      <p:sp>
        <p:nvSpPr>
          <p:cNvPr id="9" name="Shape 7"/>
          <p:cNvSpPr/>
          <p:nvPr/>
        </p:nvSpPr>
        <p:spPr>
          <a:xfrm>
            <a:off x="837724" y="5009078"/>
            <a:ext cx="471249" cy="471249"/>
          </a:xfrm>
          <a:prstGeom prst="roundRect">
            <a:avLst>
              <a:gd name="adj" fmla="val 6667"/>
            </a:avLst>
          </a:prstGeom>
          <a:solidFill>
            <a:srgbClr val="2B2952"/>
          </a:solidFill>
          <a:ln/>
        </p:spPr>
        <p:txBody>
          <a:bodyPr/>
          <a:lstStyle/>
          <a:p>
            <a:endParaRPr lang="it-IT"/>
          </a:p>
        </p:txBody>
      </p:sp>
      <p:sp>
        <p:nvSpPr>
          <p:cNvPr id="10" name="Text 8"/>
          <p:cNvSpPr/>
          <p:nvPr/>
        </p:nvSpPr>
        <p:spPr>
          <a:xfrm>
            <a:off x="1518404" y="5080992"/>
            <a:ext cx="3888343" cy="308015"/>
          </a:xfrm>
          <a:prstGeom prst="rect">
            <a:avLst/>
          </a:prstGeom>
          <a:noFill/>
          <a:ln/>
        </p:spPr>
        <p:txBody>
          <a:bodyPr wrap="none" lIns="0" tIns="0" rIns="0" bIns="0" rtlCol="0" anchor="t"/>
          <a:lstStyle/>
          <a:p>
            <a:pPr marL="0" indent="0" algn="l">
              <a:lnSpc>
                <a:spcPts val="2400"/>
              </a:lnSpc>
              <a:buNone/>
            </a:pPr>
            <a:r>
              <a:rPr lang="en-US" sz="1900" b="1" dirty="0">
                <a:solidFill>
                  <a:srgbClr val="D9E1FF"/>
                </a:solidFill>
                <a:latin typeface="Syne Bold" pitchFamily="34" charset="0"/>
                <a:ea typeface="Syne Bold" pitchFamily="34" charset="-122"/>
                <a:cs typeface="Syne Bold" pitchFamily="34" charset="-120"/>
              </a:rPr>
              <a:t>Fornire Insight Basati sui Dati</a:t>
            </a:r>
            <a:endParaRPr lang="en-US" sz="1900" dirty="0"/>
          </a:p>
        </p:txBody>
      </p:sp>
      <p:sp>
        <p:nvSpPr>
          <p:cNvPr id="11" name="Text 9"/>
          <p:cNvSpPr/>
          <p:nvPr/>
        </p:nvSpPr>
        <p:spPr>
          <a:xfrm>
            <a:off x="1518404" y="5514618"/>
            <a:ext cx="5665827" cy="1340168"/>
          </a:xfrm>
          <a:prstGeom prst="rect">
            <a:avLst/>
          </a:prstGeom>
          <a:noFill/>
          <a:ln/>
        </p:spPr>
        <p:txBody>
          <a:bodyPr wrap="square" lIns="0" tIns="0" rIns="0" bIns="0" rtlCol="0" anchor="t"/>
          <a:lstStyle/>
          <a:p>
            <a:pPr marL="0" indent="0" algn="l">
              <a:lnSpc>
                <a:spcPts val="2600"/>
              </a:lnSpc>
              <a:buNone/>
            </a:pPr>
            <a:r>
              <a:rPr lang="en-US" sz="1600" dirty="0">
                <a:solidFill>
                  <a:srgbClr val="D9E1FF"/>
                </a:solidFill>
                <a:latin typeface="Arimo" pitchFamily="34" charset="0"/>
                <a:ea typeface="Arimo" pitchFamily="34" charset="-122"/>
                <a:cs typeface="Arimo" pitchFamily="34" charset="-120"/>
              </a:rPr>
              <a:t>I risultati di questa analisi mirano a fornire insight concreti e utili per aziende, marketer e ricercatori interessati a comprendere meglio il pubblico dei social media e a sviluppare strategie di comunicazione più efficaci.</a:t>
            </a:r>
            <a:endParaRPr lang="en-US" sz="1600" dirty="0"/>
          </a:p>
        </p:txBody>
      </p:sp>
      <p:sp>
        <p:nvSpPr>
          <p:cNvPr id="12" name="Shape 10"/>
          <p:cNvSpPr/>
          <p:nvPr/>
        </p:nvSpPr>
        <p:spPr>
          <a:xfrm>
            <a:off x="7446050" y="5009078"/>
            <a:ext cx="471249" cy="471249"/>
          </a:xfrm>
          <a:prstGeom prst="roundRect">
            <a:avLst>
              <a:gd name="adj" fmla="val 6667"/>
            </a:avLst>
          </a:prstGeom>
          <a:solidFill>
            <a:srgbClr val="2B2952"/>
          </a:solidFill>
          <a:ln/>
        </p:spPr>
        <p:txBody>
          <a:bodyPr/>
          <a:lstStyle/>
          <a:p>
            <a:endParaRPr lang="it-IT"/>
          </a:p>
        </p:txBody>
      </p:sp>
      <p:sp>
        <p:nvSpPr>
          <p:cNvPr id="13" name="Text 11"/>
          <p:cNvSpPr/>
          <p:nvPr/>
        </p:nvSpPr>
        <p:spPr>
          <a:xfrm>
            <a:off x="8126730" y="5080992"/>
            <a:ext cx="5251490" cy="308015"/>
          </a:xfrm>
          <a:prstGeom prst="rect">
            <a:avLst/>
          </a:prstGeom>
          <a:noFill/>
          <a:ln/>
        </p:spPr>
        <p:txBody>
          <a:bodyPr wrap="none" lIns="0" tIns="0" rIns="0" bIns="0" rtlCol="0" anchor="t"/>
          <a:lstStyle/>
          <a:p>
            <a:pPr marL="0" indent="0" algn="l">
              <a:lnSpc>
                <a:spcPts val="2400"/>
              </a:lnSpc>
              <a:buNone/>
            </a:pPr>
            <a:r>
              <a:rPr lang="en-US" sz="1900" b="1" dirty="0">
                <a:solidFill>
                  <a:srgbClr val="D9E1FF"/>
                </a:solidFill>
                <a:latin typeface="Syne Bold" pitchFamily="34" charset="0"/>
                <a:ea typeface="Syne Bold" pitchFamily="34" charset="-122"/>
                <a:cs typeface="Syne Bold" pitchFamily="34" charset="-120"/>
              </a:rPr>
              <a:t>Applicare Metodologie di Data Science</a:t>
            </a:r>
            <a:endParaRPr lang="en-US" sz="1900" dirty="0"/>
          </a:p>
        </p:txBody>
      </p:sp>
      <p:sp>
        <p:nvSpPr>
          <p:cNvPr id="14" name="Text 12"/>
          <p:cNvSpPr/>
          <p:nvPr/>
        </p:nvSpPr>
        <p:spPr>
          <a:xfrm>
            <a:off x="8126730" y="5514618"/>
            <a:ext cx="5665946" cy="1340168"/>
          </a:xfrm>
          <a:prstGeom prst="rect">
            <a:avLst/>
          </a:prstGeom>
          <a:noFill/>
          <a:ln/>
        </p:spPr>
        <p:txBody>
          <a:bodyPr wrap="square" lIns="0" tIns="0" rIns="0" bIns="0" rtlCol="0" anchor="t"/>
          <a:lstStyle/>
          <a:p>
            <a:pPr marL="0" indent="0" algn="l">
              <a:lnSpc>
                <a:spcPts val="2600"/>
              </a:lnSpc>
              <a:buNone/>
            </a:pPr>
            <a:r>
              <a:rPr lang="en-US" sz="1600" dirty="0">
                <a:solidFill>
                  <a:srgbClr val="D9E1FF"/>
                </a:solidFill>
                <a:latin typeface="Arimo" pitchFamily="34" charset="0"/>
                <a:ea typeface="Arimo" pitchFamily="34" charset="-122"/>
                <a:cs typeface="Arimo" pitchFamily="34" charset="-120"/>
              </a:rPr>
              <a:t>Il progetto si propone inoltre di dimostrare l'applicazione pratica delle metodologie di data science, dal preprocessing alla modellazione predittiva, utilizzando un dataset reale per affrontare un problema complesso.</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622459"/>
            <a:ext cx="6423660" cy="615910"/>
          </a:xfrm>
          <a:prstGeom prst="rect">
            <a:avLst/>
          </a:prstGeom>
          <a:noFill/>
          <a:ln/>
        </p:spPr>
        <p:txBody>
          <a:bodyPr wrap="none" lIns="0" tIns="0" rIns="0" bIns="0" rtlCol="0" anchor="t"/>
          <a:lstStyle/>
          <a:p>
            <a:pPr marL="0" indent="0" algn="l">
              <a:lnSpc>
                <a:spcPts val="4850"/>
              </a:lnSpc>
              <a:buNone/>
            </a:pPr>
            <a:r>
              <a:rPr lang="en-US" sz="3850" b="1" dirty="0">
                <a:solidFill>
                  <a:srgbClr val="FFFFFF"/>
                </a:solidFill>
                <a:latin typeface="Syne Bold" pitchFamily="34" charset="0"/>
                <a:ea typeface="Syne Bold" pitchFamily="34" charset="-122"/>
                <a:cs typeface="Syne Bold" pitchFamily="34" charset="-120"/>
              </a:rPr>
              <a:t>Descrizione del Dataset</a:t>
            </a:r>
            <a:endParaRPr lang="en-US" sz="3850" dirty="0"/>
          </a:p>
        </p:txBody>
      </p:sp>
      <p:sp>
        <p:nvSpPr>
          <p:cNvPr id="3" name="Text 1"/>
          <p:cNvSpPr/>
          <p:nvPr/>
        </p:nvSpPr>
        <p:spPr>
          <a:xfrm>
            <a:off x="837724" y="1761887"/>
            <a:ext cx="2464118" cy="308015"/>
          </a:xfrm>
          <a:prstGeom prst="rect">
            <a:avLst/>
          </a:prstGeom>
          <a:noFill/>
          <a:ln/>
        </p:spPr>
        <p:txBody>
          <a:bodyPr wrap="none" lIns="0" tIns="0" rIns="0" bIns="0" rtlCol="0" anchor="t"/>
          <a:lstStyle/>
          <a:p>
            <a:pPr marL="0" indent="0" algn="l">
              <a:lnSpc>
                <a:spcPts val="2400"/>
              </a:lnSpc>
              <a:buNone/>
            </a:pPr>
            <a:r>
              <a:rPr lang="en-US" sz="1900" b="1" dirty="0">
                <a:solidFill>
                  <a:srgbClr val="FFFFFF"/>
                </a:solidFill>
                <a:latin typeface="Syne Bold" pitchFamily="34" charset="0"/>
                <a:ea typeface="Syne Bold" pitchFamily="34" charset="-122"/>
                <a:cs typeface="Syne Bold" pitchFamily="34" charset="-120"/>
              </a:rPr>
              <a:t>Fonte del Dataset</a:t>
            </a:r>
            <a:endParaRPr lang="en-US" sz="1900" dirty="0"/>
          </a:p>
        </p:txBody>
      </p:sp>
      <p:sp>
        <p:nvSpPr>
          <p:cNvPr id="4" name="Text 2"/>
          <p:cNvSpPr/>
          <p:nvPr/>
        </p:nvSpPr>
        <p:spPr>
          <a:xfrm>
            <a:off x="837724" y="2279333"/>
            <a:ext cx="6221968" cy="1340168"/>
          </a:xfrm>
          <a:prstGeom prst="rect">
            <a:avLst/>
          </a:prstGeom>
          <a:noFill/>
          <a:ln/>
        </p:spPr>
        <p:txBody>
          <a:bodyPr wrap="square" lIns="0" tIns="0" rIns="0" bIns="0" rtlCol="0" anchor="t"/>
          <a:lstStyle/>
          <a:p>
            <a:pPr marL="0" indent="0" algn="l">
              <a:lnSpc>
                <a:spcPts val="2600"/>
              </a:lnSpc>
              <a:buNone/>
            </a:pPr>
            <a:r>
              <a:rPr lang="en-US" sz="1600" dirty="0">
                <a:solidFill>
                  <a:srgbClr val="D9E1FF"/>
                </a:solidFill>
                <a:latin typeface="Arimo" pitchFamily="34" charset="0"/>
                <a:ea typeface="Arimo" pitchFamily="34" charset="-122"/>
                <a:cs typeface="Arimo" pitchFamily="34" charset="-120"/>
              </a:rPr>
              <a:t>Il dataset utilizzato per questa analisi è stato raccolto tramite un sondaggio online distribuito su diverse piattaforme, garantendo una rappresentazione equilibrata delle fasce d'età considerate. La raccolta è avvenuta nel periodo Q3 2023.</a:t>
            </a:r>
            <a:endParaRPr lang="en-US" sz="1600" dirty="0"/>
          </a:p>
        </p:txBody>
      </p:sp>
      <p:sp>
        <p:nvSpPr>
          <p:cNvPr id="5" name="Text 3"/>
          <p:cNvSpPr/>
          <p:nvPr/>
        </p:nvSpPr>
        <p:spPr>
          <a:xfrm>
            <a:off x="837724" y="3828931"/>
            <a:ext cx="2464118" cy="308015"/>
          </a:xfrm>
          <a:prstGeom prst="rect">
            <a:avLst/>
          </a:prstGeom>
          <a:noFill/>
          <a:ln/>
        </p:spPr>
        <p:txBody>
          <a:bodyPr wrap="none" lIns="0" tIns="0" rIns="0" bIns="0" rtlCol="0" anchor="t"/>
          <a:lstStyle/>
          <a:p>
            <a:pPr marL="0" indent="0" algn="l">
              <a:lnSpc>
                <a:spcPts val="2400"/>
              </a:lnSpc>
              <a:buNone/>
            </a:pPr>
            <a:r>
              <a:rPr lang="en-US" sz="1900" b="1" dirty="0">
                <a:solidFill>
                  <a:srgbClr val="FFFFFF"/>
                </a:solidFill>
                <a:latin typeface="Syne Bold" pitchFamily="34" charset="0"/>
                <a:ea typeface="Syne Bold" pitchFamily="34" charset="-122"/>
                <a:cs typeface="Syne Bold" pitchFamily="34" charset="-120"/>
              </a:rPr>
              <a:t>Variabili Chiave</a:t>
            </a:r>
            <a:endParaRPr lang="en-US" sz="1900" dirty="0"/>
          </a:p>
        </p:txBody>
      </p:sp>
      <p:sp>
        <p:nvSpPr>
          <p:cNvPr id="6" name="Text 4"/>
          <p:cNvSpPr/>
          <p:nvPr/>
        </p:nvSpPr>
        <p:spPr>
          <a:xfrm>
            <a:off x="837724" y="4346377"/>
            <a:ext cx="6221968" cy="1340168"/>
          </a:xfrm>
          <a:prstGeom prst="rect">
            <a:avLst/>
          </a:prstGeom>
          <a:noFill/>
          <a:ln/>
        </p:spPr>
        <p:txBody>
          <a:bodyPr wrap="square" lIns="0" tIns="0" rIns="0" bIns="0" rtlCol="0" anchor="t"/>
          <a:lstStyle/>
          <a:p>
            <a:pPr marL="0" indent="0" algn="l">
              <a:lnSpc>
                <a:spcPts val="2600"/>
              </a:lnSpc>
              <a:buNone/>
            </a:pPr>
            <a:r>
              <a:rPr lang="en-US" sz="1600" dirty="0">
                <a:solidFill>
                  <a:srgbClr val="D9E1FF"/>
                </a:solidFill>
                <a:latin typeface="Arimo" pitchFamily="34" charset="0"/>
                <a:ea typeface="Arimo" pitchFamily="34" charset="-122"/>
                <a:cs typeface="Arimo" pitchFamily="34" charset="-120"/>
              </a:rPr>
              <a:t>Include variabili demografiche (età, genere, istruzione), l'uso di specifiche piattaforme social (Facebook, Instagram, TikTok, LinkedIn, Twitter/X), la frequenza di accesso e la percezione dell'influenza dei social media sulla vita quotidiana.</a:t>
            </a:r>
            <a:endParaRPr lang="en-US" sz="1600" dirty="0"/>
          </a:p>
        </p:txBody>
      </p:sp>
      <p:sp>
        <p:nvSpPr>
          <p:cNvPr id="7" name="Text 5"/>
          <p:cNvSpPr/>
          <p:nvPr/>
        </p:nvSpPr>
        <p:spPr>
          <a:xfrm>
            <a:off x="837724" y="5895975"/>
            <a:ext cx="3108603" cy="308015"/>
          </a:xfrm>
          <a:prstGeom prst="rect">
            <a:avLst/>
          </a:prstGeom>
          <a:noFill/>
          <a:ln/>
        </p:spPr>
        <p:txBody>
          <a:bodyPr wrap="none" lIns="0" tIns="0" rIns="0" bIns="0" rtlCol="0" anchor="t"/>
          <a:lstStyle/>
          <a:p>
            <a:pPr marL="0" indent="0" algn="l">
              <a:lnSpc>
                <a:spcPts val="2400"/>
              </a:lnSpc>
              <a:buNone/>
            </a:pPr>
            <a:r>
              <a:rPr lang="en-US" sz="1900" b="1" dirty="0">
                <a:solidFill>
                  <a:srgbClr val="FFFFFF"/>
                </a:solidFill>
                <a:latin typeface="Syne Bold" pitchFamily="34" charset="0"/>
                <a:ea typeface="Syne Bold" pitchFamily="34" charset="-122"/>
                <a:cs typeface="Syne Bold" pitchFamily="34" charset="-120"/>
              </a:rPr>
              <a:t>Dimensione e Struttura</a:t>
            </a:r>
            <a:endParaRPr lang="en-US" sz="1900" dirty="0"/>
          </a:p>
        </p:txBody>
      </p:sp>
      <p:sp>
        <p:nvSpPr>
          <p:cNvPr id="8" name="Text 6"/>
          <p:cNvSpPr/>
          <p:nvPr/>
        </p:nvSpPr>
        <p:spPr>
          <a:xfrm>
            <a:off x="837724" y="6413421"/>
            <a:ext cx="6221968" cy="1005126"/>
          </a:xfrm>
          <a:prstGeom prst="rect">
            <a:avLst/>
          </a:prstGeom>
          <a:noFill/>
          <a:ln/>
        </p:spPr>
        <p:txBody>
          <a:bodyPr wrap="square" lIns="0" tIns="0" rIns="0" bIns="0" rtlCol="0" anchor="t"/>
          <a:lstStyle/>
          <a:p>
            <a:pPr marL="0" indent="0" algn="l">
              <a:lnSpc>
                <a:spcPts val="2600"/>
              </a:lnSpc>
              <a:buNone/>
            </a:pPr>
            <a:r>
              <a:rPr lang="en-US" sz="1600" dirty="0">
                <a:solidFill>
                  <a:srgbClr val="D9E1FF"/>
                </a:solidFill>
                <a:latin typeface="Arimo" pitchFamily="34" charset="0"/>
                <a:ea typeface="Arimo" pitchFamily="34" charset="-122"/>
                <a:cs typeface="Arimo" pitchFamily="34" charset="-120"/>
              </a:rPr>
              <a:t>Il dataset comprende oltre 5.000 osservazioni, con 25 variabili distintive. Ogni riga rappresenta un singolo partecipante, fornendo una ricca base per l'analisi comparativa tra le generazioni.</a:t>
            </a:r>
            <a:endParaRPr lang="en-US" sz="1600" dirty="0"/>
          </a:p>
        </p:txBody>
      </p:sp>
      <p:pic>
        <p:nvPicPr>
          <p:cNvPr id="9" name="Image 0" descr="preencoded.png"/>
          <p:cNvPicPr>
            <a:picLocks noChangeAspect="1"/>
          </p:cNvPicPr>
          <p:nvPr/>
        </p:nvPicPr>
        <p:blipFill>
          <a:blip r:embed="rId3"/>
          <a:stretch>
            <a:fillRect/>
          </a:stretch>
        </p:blipFill>
        <p:spPr>
          <a:xfrm>
            <a:off x="7578328" y="1788081"/>
            <a:ext cx="6221968" cy="425708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3" name="Text 0"/>
          <p:cNvSpPr/>
          <p:nvPr/>
        </p:nvSpPr>
        <p:spPr>
          <a:xfrm>
            <a:off x="4493776" y="575548"/>
            <a:ext cx="7326630" cy="614958"/>
          </a:xfrm>
          <a:prstGeom prst="rect">
            <a:avLst/>
          </a:prstGeom>
          <a:noFill/>
          <a:ln/>
        </p:spPr>
        <p:txBody>
          <a:bodyPr wrap="none" lIns="0" tIns="0" rIns="0" bIns="0" rtlCol="0" anchor="t"/>
          <a:lstStyle/>
          <a:p>
            <a:pPr marL="0" indent="0" algn="l">
              <a:lnSpc>
                <a:spcPts val="4800"/>
              </a:lnSpc>
              <a:buNone/>
            </a:pPr>
            <a:r>
              <a:rPr lang="en-US" sz="3850" b="1" dirty="0">
                <a:solidFill>
                  <a:srgbClr val="FFFFFF"/>
                </a:solidFill>
                <a:latin typeface="Syne Bold" pitchFamily="34" charset="0"/>
                <a:ea typeface="Syne Bold" pitchFamily="34" charset="-122"/>
                <a:cs typeface="Syne Bold" pitchFamily="34" charset="-120"/>
              </a:rPr>
              <a:t>Domande di Ricerca Guida</a:t>
            </a:r>
            <a:endParaRPr lang="en-US" sz="3850" dirty="0"/>
          </a:p>
        </p:txBody>
      </p:sp>
      <p:pic>
        <p:nvPicPr>
          <p:cNvPr id="4" name="Image 1" descr="preencoded.png"/>
          <p:cNvPicPr>
            <a:picLocks noChangeAspect="1"/>
          </p:cNvPicPr>
          <p:nvPr/>
        </p:nvPicPr>
        <p:blipFill>
          <a:blip r:embed="rId4"/>
          <a:stretch>
            <a:fillRect/>
          </a:stretch>
        </p:blipFill>
        <p:spPr>
          <a:xfrm>
            <a:off x="4493776" y="1503998"/>
            <a:ext cx="1045250" cy="2161461"/>
          </a:xfrm>
          <a:prstGeom prst="rect">
            <a:avLst/>
          </a:prstGeom>
        </p:spPr>
      </p:pic>
      <p:sp>
        <p:nvSpPr>
          <p:cNvPr id="5" name="Text 1"/>
          <p:cNvSpPr/>
          <p:nvPr/>
        </p:nvSpPr>
        <p:spPr>
          <a:xfrm>
            <a:off x="5747980" y="1712952"/>
            <a:ext cx="8046244" cy="614839"/>
          </a:xfrm>
          <a:prstGeom prst="rect">
            <a:avLst/>
          </a:prstGeom>
          <a:noFill/>
          <a:ln/>
        </p:spPr>
        <p:txBody>
          <a:bodyPr wrap="square" lIns="0" tIns="0" rIns="0" bIns="0" rtlCol="0" anchor="t"/>
          <a:lstStyle/>
          <a:p>
            <a:pPr marL="0" indent="0" algn="l">
              <a:lnSpc>
                <a:spcPts val="2400"/>
              </a:lnSpc>
              <a:buNone/>
            </a:pPr>
            <a:r>
              <a:rPr lang="en-US" sz="1900" b="1" dirty="0">
                <a:solidFill>
                  <a:srgbClr val="D9E1FF"/>
                </a:solidFill>
                <a:latin typeface="Syne Bold" pitchFamily="34" charset="0"/>
                <a:ea typeface="Syne Bold" pitchFamily="34" charset="-122"/>
                <a:cs typeface="Syne Bold" pitchFamily="34" charset="-120"/>
              </a:rPr>
              <a:t>Quali piattaforme social sono preferite da ciascuna generazione e perché?</a:t>
            </a:r>
            <a:endParaRPr lang="en-US" sz="1900" dirty="0"/>
          </a:p>
        </p:txBody>
      </p:sp>
      <p:sp>
        <p:nvSpPr>
          <p:cNvPr id="6" name="Text 2"/>
          <p:cNvSpPr/>
          <p:nvPr/>
        </p:nvSpPr>
        <p:spPr>
          <a:xfrm>
            <a:off x="5747980" y="2453164"/>
            <a:ext cx="8046244" cy="1003340"/>
          </a:xfrm>
          <a:prstGeom prst="rect">
            <a:avLst/>
          </a:prstGeom>
          <a:noFill/>
          <a:ln/>
        </p:spPr>
        <p:txBody>
          <a:bodyPr wrap="square" lIns="0" tIns="0" rIns="0" bIns="0" rtlCol="0" anchor="t"/>
          <a:lstStyle/>
          <a:p>
            <a:pPr marL="0" indent="0" algn="l">
              <a:lnSpc>
                <a:spcPts val="2600"/>
              </a:lnSpc>
              <a:buNone/>
            </a:pPr>
            <a:r>
              <a:rPr lang="en-US" sz="1600" dirty="0">
                <a:solidFill>
                  <a:srgbClr val="D9E1FF"/>
                </a:solidFill>
                <a:latin typeface="Arimo" pitchFamily="34" charset="0"/>
                <a:ea typeface="Arimo" pitchFamily="34" charset="-122"/>
                <a:cs typeface="Arimo" pitchFamily="34" charset="-120"/>
              </a:rPr>
              <a:t>Esploreremo le preferenze di piattaforma e cercheremo di capire i fattori sottostanti a tali scelte, come l'interfaccia utente, il tipo di contenuto prevalente e la percezione della privacy.</a:t>
            </a:r>
            <a:endParaRPr lang="en-US" sz="1600" dirty="0"/>
          </a:p>
        </p:txBody>
      </p:sp>
      <p:pic>
        <p:nvPicPr>
          <p:cNvPr id="7" name="Image 2" descr="preencoded.png"/>
          <p:cNvPicPr>
            <a:picLocks noChangeAspect="1"/>
          </p:cNvPicPr>
          <p:nvPr/>
        </p:nvPicPr>
        <p:blipFill>
          <a:blip r:embed="rId5"/>
          <a:stretch>
            <a:fillRect/>
          </a:stretch>
        </p:blipFill>
        <p:spPr>
          <a:xfrm>
            <a:off x="4493776" y="3665458"/>
            <a:ext cx="1045250" cy="1827014"/>
          </a:xfrm>
          <a:prstGeom prst="rect">
            <a:avLst/>
          </a:prstGeom>
        </p:spPr>
      </p:pic>
      <p:sp>
        <p:nvSpPr>
          <p:cNvPr id="8" name="Text 3"/>
          <p:cNvSpPr/>
          <p:nvPr/>
        </p:nvSpPr>
        <p:spPr>
          <a:xfrm>
            <a:off x="5747980" y="3874413"/>
            <a:ext cx="8046244" cy="614839"/>
          </a:xfrm>
          <a:prstGeom prst="rect">
            <a:avLst/>
          </a:prstGeom>
          <a:noFill/>
          <a:ln/>
        </p:spPr>
        <p:txBody>
          <a:bodyPr wrap="square" lIns="0" tIns="0" rIns="0" bIns="0" rtlCol="0" anchor="t"/>
          <a:lstStyle/>
          <a:p>
            <a:pPr marL="0" indent="0" algn="l">
              <a:lnSpc>
                <a:spcPts val="2400"/>
              </a:lnSpc>
              <a:buNone/>
            </a:pPr>
            <a:r>
              <a:rPr lang="en-US" sz="1900" b="1" dirty="0">
                <a:solidFill>
                  <a:srgbClr val="D9E1FF"/>
                </a:solidFill>
                <a:latin typeface="Syne Bold" pitchFamily="34" charset="0"/>
                <a:ea typeface="Syne Bold" pitchFamily="34" charset="-122"/>
                <a:cs typeface="Syne Bold" pitchFamily="34" charset="-120"/>
              </a:rPr>
              <a:t>Quanto tempo le diverse generazioni spendono sui social media quotidianamente?</a:t>
            </a:r>
            <a:endParaRPr lang="en-US" sz="1900" dirty="0"/>
          </a:p>
        </p:txBody>
      </p:sp>
      <p:sp>
        <p:nvSpPr>
          <p:cNvPr id="9" name="Text 4"/>
          <p:cNvSpPr/>
          <p:nvPr/>
        </p:nvSpPr>
        <p:spPr>
          <a:xfrm>
            <a:off x="5747980" y="4614624"/>
            <a:ext cx="8046244" cy="668893"/>
          </a:xfrm>
          <a:prstGeom prst="rect">
            <a:avLst/>
          </a:prstGeom>
          <a:noFill/>
          <a:ln/>
        </p:spPr>
        <p:txBody>
          <a:bodyPr wrap="square" lIns="0" tIns="0" rIns="0" bIns="0" rtlCol="0" anchor="t"/>
          <a:lstStyle/>
          <a:p>
            <a:pPr marL="0" indent="0" algn="l">
              <a:lnSpc>
                <a:spcPts val="2600"/>
              </a:lnSpc>
              <a:buNone/>
            </a:pPr>
            <a:r>
              <a:rPr lang="en-US" sz="1600" dirty="0">
                <a:solidFill>
                  <a:srgbClr val="D9E1FF"/>
                </a:solidFill>
                <a:latin typeface="Arimo" pitchFamily="34" charset="0"/>
                <a:ea typeface="Arimo" pitchFamily="34" charset="-122"/>
                <a:cs typeface="Arimo" pitchFamily="34" charset="-120"/>
              </a:rPr>
              <a:t>Quantificheremo il tempo medio trascorso e analizzeremo se esistono differenze significative nella frequenza di accesso e nella durata delle sessioni tra i gruppi d'età.</a:t>
            </a:r>
            <a:endParaRPr lang="en-US" sz="1600" dirty="0"/>
          </a:p>
        </p:txBody>
      </p:sp>
      <p:pic>
        <p:nvPicPr>
          <p:cNvPr id="10" name="Image 3" descr="preencoded.png"/>
          <p:cNvPicPr>
            <a:picLocks noChangeAspect="1"/>
          </p:cNvPicPr>
          <p:nvPr/>
        </p:nvPicPr>
        <p:blipFill>
          <a:blip r:embed="rId6"/>
          <a:stretch>
            <a:fillRect/>
          </a:stretch>
        </p:blipFill>
        <p:spPr>
          <a:xfrm>
            <a:off x="4493776" y="5492472"/>
            <a:ext cx="1045250" cy="2161461"/>
          </a:xfrm>
          <a:prstGeom prst="rect">
            <a:avLst/>
          </a:prstGeom>
        </p:spPr>
      </p:pic>
      <p:sp>
        <p:nvSpPr>
          <p:cNvPr id="11" name="Text 5"/>
          <p:cNvSpPr/>
          <p:nvPr/>
        </p:nvSpPr>
        <p:spPr>
          <a:xfrm>
            <a:off x="5747980" y="5701427"/>
            <a:ext cx="8046244" cy="614839"/>
          </a:xfrm>
          <a:prstGeom prst="rect">
            <a:avLst/>
          </a:prstGeom>
          <a:noFill/>
          <a:ln/>
        </p:spPr>
        <p:txBody>
          <a:bodyPr wrap="square" lIns="0" tIns="0" rIns="0" bIns="0" rtlCol="0" anchor="t"/>
          <a:lstStyle/>
          <a:p>
            <a:pPr marL="0" indent="0" algn="l">
              <a:lnSpc>
                <a:spcPts val="2400"/>
              </a:lnSpc>
              <a:buNone/>
            </a:pPr>
            <a:r>
              <a:rPr lang="en-US" sz="1900" b="1" dirty="0">
                <a:solidFill>
                  <a:srgbClr val="D9E1FF"/>
                </a:solidFill>
                <a:latin typeface="Syne Bold" pitchFamily="34" charset="0"/>
                <a:ea typeface="Syne Bold" pitchFamily="34" charset="-122"/>
                <a:cs typeface="Syne Bold" pitchFamily="34" charset="-120"/>
              </a:rPr>
              <a:t>Quali sono le principali attività svolte sui social media da ciascuna generazione?</a:t>
            </a:r>
            <a:endParaRPr lang="en-US" sz="1900" dirty="0"/>
          </a:p>
        </p:txBody>
      </p:sp>
      <p:sp>
        <p:nvSpPr>
          <p:cNvPr id="12" name="Text 6"/>
          <p:cNvSpPr/>
          <p:nvPr/>
        </p:nvSpPr>
        <p:spPr>
          <a:xfrm>
            <a:off x="5747980" y="6441638"/>
            <a:ext cx="8046244" cy="1003340"/>
          </a:xfrm>
          <a:prstGeom prst="rect">
            <a:avLst/>
          </a:prstGeom>
          <a:noFill/>
          <a:ln/>
        </p:spPr>
        <p:txBody>
          <a:bodyPr wrap="square" lIns="0" tIns="0" rIns="0" bIns="0" rtlCol="0" anchor="t"/>
          <a:lstStyle/>
          <a:p>
            <a:pPr marL="0" indent="0" algn="l">
              <a:lnSpc>
                <a:spcPts val="2600"/>
              </a:lnSpc>
              <a:buNone/>
            </a:pPr>
            <a:r>
              <a:rPr lang="en-US" sz="1600" dirty="0">
                <a:solidFill>
                  <a:srgbClr val="D9E1FF"/>
                </a:solidFill>
                <a:latin typeface="Arimo" pitchFamily="34" charset="0"/>
                <a:ea typeface="Arimo" pitchFamily="34" charset="-122"/>
                <a:cs typeface="Arimo" pitchFamily="34" charset="-120"/>
              </a:rPr>
              <a:t>Indagheremo se l'uso è più orientato al consumo di contenuti, alla creazione, all'interazione sociale o a scopi professionali, evidenziando le priorità di ogni generazione.</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1656040"/>
            <a:ext cx="8416052" cy="615910"/>
          </a:xfrm>
          <a:prstGeom prst="rect">
            <a:avLst/>
          </a:prstGeom>
          <a:noFill/>
          <a:ln/>
        </p:spPr>
        <p:txBody>
          <a:bodyPr wrap="none" lIns="0" tIns="0" rIns="0" bIns="0" rtlCol="0" anchor="t"/>
          <a:lstStyle/>
          <a:p>
            <a:pPr marL="0" indent="0" algn="l">
              <a:lnSpc>
                <a:spcPts val="4850"/>
              </a:lnSpc>
              <a:buNone/>
            </a:pPr>
            <a:r>
              <a:rPr lang="en-US" sz="3850" b="1" dirty="0">
                <a:solidFill>
                  <a:srgbClr val="FFFFFF"/>
                </a:solidFill>
                <a:latin typeface="Syne Bold" pitchFamily="34" charset="0"/>
                <a:ea typeface="Syne Bold" pitchFamily="34" charset="-122"/>
                <a:cs typeface="Syne Bold" pitchFamily="34" charset="-120"/>
              </a:rPr>
              <a:t>Preprocessing e Pulizia dei Dati</a:t>
            </a:r>
            <a:endParaRPr lang="en-US" sz="3850" dirty="0"/>
          </a:p>
        </p:txBody>
      </p:sp>
      <p:sp>
        <p:nvSpPr>
          <p:cNvPr id="3" name="Text 1"/>
          <p:cNvSpPr/>
          <p:nvPr/>
        </p:nvSpPr>
        <p:spPr>
          <a:xfrm>
            <a:off x="837724" y="2795468"/>
            <a:ext cx="3687723" cy="308015"/>
          </a:xfrm>
          <a:prstGeom prst="rect">
            <a:avLst/>
          </a:prstGeom>
          <a:noFill/>
          <a:ln/>
        </p:spPr>
        <p:txBody>
          <a:bodyPr wrap="none" lIns="0" tIns="0" rIns="0" bIns="0" rtlCol="0" anchor="t"/>
          <a:lstStyle/>
          <a:p>
            <a:pPr marL="0" indent="0" algn="l">
              <a:lnSpc>
                <a:spcPts val="2400"/>
              </a:lnSpc>
              <a:buNone/>
            </a:pPr>
            <a:r>
              <a:rPr lang="en-US" sz="1900" b="1" dirty="0">
                <a:solidFill>
                  <a:srgbClr val="FFFFFF"/>
                </a:solidFill>
                <a:latin typeface="Syne Bold" pitchFamily="34" charset="0"/>
                <a:ea typeface="Syne Bold" pitchFamily="34" charset="-122"/>
                <a:cs typeface="Syne Bold" pitchFamily="34" charset="-120"/>
              </a:rPr>
              <a:t>Gestione dei Dati Mancanti</a:t>
            </a:r>
            <a:endParaRPr lang="en-US" sz="1900" dirty="0"/>
          </a:p>
        </p:txBody>
      </p:sp>
      <p:sp>
        <p:nvSpPr>
          <p:cNvPr id="4" name="Text 2"/>
          <p:cNvSpPr/>
          <p:nvPr/>
        </p:nvSpPr>
        <p:spPr>
          <a:xfrm>
            <a:off x="837724" y="3312914"/>
            <a:ext cx="6221968" cy="1340168"/>
          </a:xfrm>
          <a:prstGeom prst="rect">
            <a:avLst/>
          </a:prstGeom>
          <a:noFill/>
          <a:ln/>
        </p:spPr>
        <p:txBody>
          <a:bodyPr wrap="square" lIns="0" tIns="0" rIns="0" bIns="0" rtlCol="0" anchor="t"/>
          <a:lstStyle/>
          <a:p>
            <a:pPr marL="0" indent="0" algn="l">
              <a:lnSpc>
                <a:spcPts val="2600"/>
              </a:lnSpc>
              <a:buNone/>
            </a:pPr>
            <a:r>
              <a:rPr lang="en-US" sz="1600" dirty="0">
                <a:solidFill>
                  <a:srgbClr val="D9E1FF"/>
                </a:solidFill>
                <a:latin typeface="Arimo" pitchFamily="34" charset="0"/>
                <a:ea typeface="Arimo" pitchFamily="34" charset="-122"/>
                <a:cs typeface="Arimo" pitchFamily="34" charset="-120"/>
              </a:rPr>
              <a:t>Abbiamo identificato e trattato i valori mancanti, utilizzando tecniche di imputazione strategiche come la media per variabili numeriche e la moda per quelle categoriche, per mantenere l'integrità del dataset.</a:t>
            </a:r>
            <a:endParaRPr lang="en-US" sz="1600" dirty="0"/>
          </a:p>
        </p:txBody>
      </p:sp>
      <p:sp>
        <p:nvSpPr>
          <p:cNvPr id="5" name="Text 3"/>
          <p:cNvSpPr/>
          <p:nvPr/>
        </p:nvSpPr>
        <p:spPr>
          <a:xfrm>
            <a:off x="837724" y="4862512"/>
            <a:ext cx="5129808" cy="308015"/>
          </a:xfrm>
          <a:prstGeom prst="rect">
            <a:avLst/>
          </a:prstGeom>
          <a:noFill/>
          <a:ln/>
        </p:spPr>
        <p:txBody>
          <a:bodyPr wrap="none" lIns="0" tIns="0" rIns="0" bIns="0" rtlCol="0" anchor="t"/>
          <a:lstStyle/>
          <a:p>
            <a:pPr marL="0" indent="0" algn="l">
              <a:lnSpc>
                <a:spcPts val="2400"/>
              </a:lnSpc>
              <a:buNone/>
            </a:pPr>
            <a:r>
              <a:rPr lang="en-US" sz="1900" b="1" dirty="0">
                <a:solidFill>
                  <a:srgbClr val="FFFFFF"/>
                </a:solidFill>
                <a:latin typeface="Syne Bold" pitchFamily="34" charset="0"/>
                <a:ea typeface="Syne Bold" pitchFamily="34" charset="-122"/>
                <a:cs typeface="Syne Bold" pitchFamily="34" charset="-120"/>
              </a:rPr>
              <a:t>Normalizzazione e Standardizzazione</a:t>
            </a:r>
            <a:endParaRPr lang="en-US" sz="1900" dirty="0"/>
          </a:p>
        </p:txBody>
      </p:sp>
      <p:sp>
        <p:nvSpPr>
          <p:cNvPr id="6" name="Text 4"/>
          <p:cNvSpPr/>
          <p:nvPr/>
        </p:nvSpPr>
        <p:spPr>
          <a:xfrm>
            <a:off x="837724" y="5379958"/>
            <a:ext cx="6221968" cy="1005126"/>
          </a:xfrm>
          <a:prstGeom prst="rect">
            <a:avLst/>
          </a:prstGeom>
          <a:noFill/>
          <a:ln/>
        </p:spPr>
        <p:txBody>
          <a:bodyPr wrap="square" lIns="0" tIns="0" rIns="0" bIns="0" rtlCol="0" anchor="t"/>
          <a:lstStyle/>
          <a:p>
            <a:pPr marL="0" indent="0" algn="l">
              <a:lnSpc>
                <a:spcPts val="2600"/>
              </a:lnSpc>
              <a:buNone/>
            </a:pPr>
            <a:r>
              <a:rPr lang="en-US" sz="1600" dirty="0">
                <a:solidFill>
                  <a:srgbClr val="D9E1FF"/>
                </a:solidFill>
                <a:latin typeface="Arimo" pitchFamily="34" charset="0"/>
                <a:ea typeface="Arimo" pitchFamily="34" charset="-122"/>
                <a:cs typeface="Arimo" pitchFamily="34" charset="-120"/>
              </a:rPr>
              <a:t>Le variabili numeriche sono state normalizzate per uniformare le scale, facilitando l'analisi e migliorando le performance dei modelli predittivi.</a:t>
            </a:r>
            <a:endParaRPr lang="en-US" sz="1600" dirty="0"/>
          </a:p>
        </p:txBody>
      </p:sp>
      <p:sp>
        <p:nvSpPr>
          <p:cNvPr id="7" name="Text 5"/>
          <p:cNvSpPr/>
          <p:nvPr/>
        </p:nvSpPr>
        <p:spPr>
          <a:xfrm>
            <a:off x="7578328" y="2795468"/>
            <a:ext cx="4747022" cy="308015"/>
          </a:xfrm>
          <a:prstGeom prst="rect">
            <a:avLst/>
          </a:prstGeom>
          <a:noFill/>
          <a:ln/>
        </p:spPr>
        <p:txBody>
          <a:bodyPr wrap="none" lIns="0" tIns="0" rIns="0" bIns="0" rtlCol="0" anchor="t"/>
          <a:lstStyle/>
          <a:p>
            <a:pPr marL="0" indent="0" algn="l">
              <a:lnSpc>
                <a:spcPts val="2400"/>
              </a:lnSpc>
              <a:buNone/>
            </a:pPr>
            <a:r>
              <a:rPr lang="en-US" sz="1900" b="1" dirty="0">
                <a:solidFill>
                  <a:srgbClr val="FFFFFF"/>
                </a:solidFill>
                <a:latin typeface="Syne Bold" pitchFamily="34" charset="0"/>
                <a:ea typeface="Syne Bold" pitchFamily="34" charset="-122"/>
                <a:cs typeface="Syne Bold" pitchFamily="34" charset="-120"/>
              </a:rPr>
              <a:t>Codifica delle Variabili Categoriche</a:t>
            </a:r>
            <a:endParaRPr lang="en-US" sz="1900" dirty="0"/>
          </a:p>
        </p:txBody>
      </p:sp>
      <p:sp>
        <p:nvSpPr>
          <p:cNvPr id="8" name="Text 6"/>
          <p:cNvSpPr/>
          <p:nvPr/>
        </p:nvSpPr>
        <p:spPr>
          <a:xfrm>
            <a:off x="7578328" y="3312914"/>
            <a:ext cx="6221968" cy="1340168"/>
          </a:xfrm>
          <a:prstGeom prst="rect">
            <a:avLst/>
          </a:prstGeom>
          <a:noFill/>
          <a:ln/>
        </p:spPr>
        <p:txBody>
          <a:bodyPr wrap="square" lIns="0" tIns="0" rIns="0" bIns="0" rtlCol="0" anchor="t"/>
          <a:lstStyle/>
          <a:p>
            <a:pPr marL="0" indent="0" algn="l">
              <a:lnSpc>
                <a:spcPts val="2600"/>
              </a:lnSpc>
              <a:buNone/>
            </a:pPr>
            <a:r>
              <a:rPr lang="en-US" sz="1600" dirty="0">
                <a:solidFill>
                  <a:srgbClr val="D9E1FF"/>
                </a:solidFill>
                <a:latin typeface="Arimo" pitchFamily="34" charset="0"/>
                <a:ea typeface="Arimo" pitchFamily="34" charset="-122"/>
                <a:cs typeface="Arimo" pitchFamily="34" charset="-120"/>
              </a:rPr>
              <a:t>Le variabili categoriche, come le piattaforme social e le generazioni, sono state convertite in formato numerico (es. One-Hot Encoding) per essere compatibili con gli algoritmi di machine learning.</a:t>
            </a:r>
            <a:endParaRPr lang="en-US" sz="1600" dirty="0"/>
          </a:p>
        </p:txBody>
      </p:sp>
      <p:sp>
        <p:nvSpPr>
          <p:cNvPr id="9" name="Text 7"/>
          <p:cNvSpPr/>
          <p:nvPr/>
        </p:nvSpPr>
        <p:spPr>
          <a:xfrm>
            <a:off x="7578328" y="4862512"/>
            <a:ext cx="5392460" cy="308015"/>
          </a:xfrm>
          <a:prstGeom prst="rect">
            <a:avLst/>
          </a:prstGeom>
          <a:noFill/>
          <a:ln/>
        </p:spPr>
        <p:txBody>
          <a:bodyPr wrap="none" lIns="0" tIns="0" rIns="0" bIns="0" rtlCol="0" anchor="t"/>
          <a:lstStyle/>
          <a:p>
            <a:pPr marL="0" indent="0" algn="l">
              <a:lnSpc>
                <a:spcPts val="2400"/>
              </a:lnSpc>
              <a:buNone/>
            </a:pPr>
            <a:r>
              <a:rPr lang="en-US" sz="1900" b="1" dirty="0">
                <a:solidFill>
                  <a:srgbClr val="FFFFFF"/>
                </a:solidFill>
                <a:latin typeface="Syne Bold" pitchFamily="34" charset="0"/>
                <a:ea typeface="Syne Bold" pitchFamily="34" charset="-122"/>
                <a:cs typeface="Syne Bold" pitchFamily="34" charset="-120"/>
              </a:rPr>
              <a:t>Rilevamento e Trattamento degli Outlier</a:t>
            </a:r>
            <a:endParaRPr lang="en-US" sz="1900" dirty="0"/>
          </a:p>
        </p:txBody>
      </p:sp>
      <p:sp>
        <p:nvSpPr>
          <p:cNvPr id="10" name="Text 8"/>
          <p:cNvSpPr/>
          <p:nvPr/>
        </p:nvSpPr>
        <p:spPr>
          <a:xfrm>
            <a:off x="7578328" y="5379958"/>
            <a:ext cx="6221968" cy="1005126"/>
          </a:xfrm>
          <a:prstGeom prst="rect">
            <a:avLst/>
          </a:prstGeom>
          <a:noFill/>
          <a:ln/>
        </p:spPr>
        <p:txBody>
          <a:bodyPr wrap="square" lIns="0" tIns="0" rIns="0" bIns="0" rtlCol="0" anchor="t"/>
          <a:lstStyle/>
          <a:p>
            <a:pPr marL="0" indent="0" algn="l">
              <a:lnSpc>
                <a:spcPts val="2600"/>
              </a:lnSpc>
              <a:buNone/>
            </a:pPr>
            <a:r>
              <a:rPr lang="en-US" sz="1600" dirty="0">
                <a:solidFill>
                  <a:srgbClr val="D9E1FF"/>
                </a:solidFill>
                <a:latin typeface="Arimo" pitchFamily="34" charset="0"/>
                <a:ea typeface="Arimo" pitchFamily="34" charset="-122"/>
                <a:cs typeface="Arimo" pitchFamily="34" charset="-120"/>
              </a:rPr>
              <a:t>Abbiamo impiegato metodi statistici per individuare e gestire gli outlier che avrebbero potuto distorcere i risultati dell'analisi, garantendo la robustezza dei nostri modelli.</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66738" y="389573"/>
            <a:ext cx="5932765" cy="416719"/>
          </a:xfrm>
          <a:prstGeom prst="rect">
            <a:avLst/>
          </a:prstGeom>
          <a:noFill/>
          <a:ln/>
        </p:spPr>
        <p:txBody>
          <a:bodyPr wrap="none" lIns="0" tIns="0" rIns="0" bIns="0" rtlCol="0" anchor="t"/>
          <a:lstStyle/>
          <a:p>
            <a:pPr marL="0" indent="0" algn="l">
              <a:lnSpc>
                <a:spcPts val="3250"/>
              </a:lnSpc>
              <a:buNone/>
            </a:pPr>
            <a:r>
              <a:rPr lang="en-US" sz="2600" b="1" dirty="0">
                <a:solidFill>
                  <a:srgbClr val="FFFFFF"/>
                </a:solidFill>
                <a:latin typeface="Syne Bold" pitchFamily="34" charset="0"/>
                <a:ea typeface="Syne Bold" pitchFamily="34" charset="-122"/>
                <a:cs typeface="Syne Bold" pitchFamily="34" charset="-120"/>
              </a:rPr>
              <a:t>Analisi Esplorativa dei Dati (EDA)</a:t>
            </a:r>
            <a:endParaRPr lang="en-US" sz="2600" dirty="0"/>
          </a:p>
        </p:txBody>
      </p:sp>
      <p:pic>
        <p:nvPicPr>
          <p:cNvPr id="3" name="Image 0" descr="preencoded.png"/>
          <p:cNvPicPr>
            <a:picLocks noChangeAspect="1"/>
          </p:cNvPicPr>
          <p:nvPr/>
        </p:nvPicPr>
        <p:blipFill>
          <a:blip r:embed="rId3"/>
          <a:stretch>
            <a:fillRect/>
          </a:stretch>
        </p:blipFill>
        <p:spPr>
          <a:xfrm>
            <a:off x="566738" y="1089660"/>
            <a:ext cx="13496925" cy="7133034"/>
          </a:xfrm>
          <a:prstGeom prst="rect">
            <a:avLst/>
          </a:prstGeom>
        </p:spPr>
      </p:pic>
      <p:sp>
        <p:nvSpPr>
          <p:cNvPr id="4" name="Shape 1"/>
          <p:cNvSpPr/>
          <p:nvPr/>
        </p:nvSpPr>
        <p:spPr>
          <a:xfrm>
            <a:off x="4367927" y="8222694"/>
            <a:ext cx="141684" cy="141684"/>
          </a:xfrm>
          <a:prstGeom prst="roundRect">
            <a:avLst>
              <a:gd name="adj" fmla="val 12908"/>
            </a:avLst>
          </a:prstGeom>
          <a:solidFill>
            <a:srgbClr val="5B33FF"/>
          </a:solidFill>
          <a:ln/>
        </p:spPr>
        <p:txBody>
          <a:bodyPr/>
          <a:lstStyle/>
          <a:p>
            <a:endParaRPr lang="it-IT"/>
          </a:p>
        </p:txBody>
      </p:sp>
      <p:sp>
        <p:nvSpPr>
          <p:cNvPr id="5" name="Text 2"/>
          <p:cNvSpPr/>
          <p:nvPr/>
        </p:nvSpPr>
        <p:spPr>
          <a:xfrm>
            <a:off x="4570571" y="8222694"/>
            <a:ext cx="393502" cy="141684"/>
          </a:xfrm>
          <a:prstGeom prst="rect">
            <a:avLst/>
          </a:prstGeom>
          <a:noFill/>
          <a:ln/>
        </p:spPr>
        <p:txBody>
          <a:bodyPr wrap="none" lIns="0" tIns="0" rIns="0" bIns="0" rtlCol="0" anchor="t"/>
          <a:lstStyle/>
          <a:p>
            <a:pPr marL="0" indent="0" algn="l">
              <a:lnSpc>
                <a:spcPts val="1100"/>
              </a:lnSpc>
              <a:buNone/>
            </a:pPr>
            <a:r>
              <a:rPr lang="en-US" sz="1100" dirty="0">
                <a:solidFill>
                  <a:srgbClr val="D9E1FF"/>
                </a:solidFill>
                <a:latin typeface="Arimo" pitchFamily="34" charset="0"/>
                <a:ea typeface="Arimo" pitchFamily="34" charset="-122"/>
                <a:cs typeface="Arimo" pitchFamily="34" charset="-120"/>
              </a:rPr>
              <a:t>Gen Z</a:t>
            </a:r>
            <a:endParaRPr lang="en-US" sz="1100" dirty="0"/>
          </a:p>
        </p:txBody>
      </p:sp>
      <p:sp>
        <p:nvSpPr>
          <p:cNvPr id="6" name="Shape 3"/>
          <p:cNvSpPr/>
          <p:nvPr/>
        </p:nvSpPr>
        <p:spPr>
          <a:xfrm>
            <a:off x="6883360" y="8222694"/>
            <a:ext cx="141684" cy="141684"/>
          </a:xfrm>
          <a:prstGeom prst="roundRect">
            <a:avLst>
              <a:gd name="adj" fmla="val 12908"/>
            </a:avLst>
          </a:prstGeom>
          <a:solidFill>
            <a:srgbClr val="8B6FFF"/>
          </a:solidFill>
          <a:ln/>
        </p:spPr>
        <p:txBody>
          <a:bodyPr/>
          <a:lstStyle/>
          <a:p>
            <a:endParaRPr lang="it-IT"/>
          </a:p>
        </p:txBody>
      </p:sp>
      <p:sp>
        <p:nvSpPr>
          <p:cNvPr id="7" name="Text 4"/>
          <p:cNvSpPr/>
          <p:nvPr/>
        </p:nvSpPr>
        <p:spPr>
          <a:xfrm>
            <a:off x="7086005" y="8222694"/>
            <a:ext cx="660916" cy="141684"/>
          </a:xfrm>
          <a:prstGeom prst="rect">
            <a:avLst/>
          </a:prstGeom>
          <a:noFill/>
          <a:ln/>
        </p:spPr>
        <p:txBody>
          <a:bodyPr wrap="none" lIns="0" tIns="0" rIns="0" bIns="0" rtlCol="0" anchor="t"/>
          <a:lstStyle/>
          <a:p>
            <a:pPr marL="0" indent="0" algn="l">
              <a:lnSpc>
                <a:spcPts val="1100"/>
              </a:lnSpc>
              <a:buNone/>
            </a:pPr>
            <a:r>
              <a:rPr lang="en-US" sz="1100" dirty="0">
                <a:solidFill>
                  <a:srgbClr val="D9E1FF"/>
                </a:solidFill>
                <a:latin typeface="Arimo" pitchFamily="34" charset="0"/>
                <a:ea typeface="Arimo" pitchFamily="34" charset="-122"/>
                <a:cs typeface="Arimo" pitchFamily="34" charset="-120"/>
              </a:rPr>
              <a:t>Millennials</a:t>
            </a:r>
            <a:endParaRPr lang="en-US" sz="1100" dirty="0"/>
          </a:p>
        </p:txBody>
      </p:sp>
      <p:sp>
        <p:nvSpPr>
          <p:cNvPr id="8" name="Shape 5"/>
          <p:cNvSpPr/>
          <p:nvPr/>
        </p:nvSpPr>
        <p:spPr>
          <a:xfrm>
            <a:off x="9666208" y="8222694"/>
            <a:ext cx="141684" cy="141684"/>
          </a:xfrm>
          <a:prstGeom prst="roundRect">
            <a:avLst>
              <a:gd name="adj" fmla="val 12908"/>
            </a:avLst>
          </a:prstGeom>
          <a:solidFill>
            <a:srgbClr val="BBAAFF"/>
          </a:solidFill>
          <a:ln/>
        </p:spPr>
        <p:txBody>
          <a:bodyPr/>
          <a:lstStyle/>
          <a:p>
            <a:endParaRPr lang="it-IT"/>
          </a:p>
        </p:txBody>
      </p:sp>
      <p:sp>
        <p:nvSpPr>
          <p:cNvPr id="9" name="Text 6"/>
          <p:cNvSpPr/>
          <p:nvPr/>
        </p:nvSpPr>
        <p:spPr>
          <a:xfrm>
            <a:off x="9868852" y="8222694"/>
            <a:ext cx="401360" cy="141684"/>
          </a:xfrm>
          <a:prstGeom prst="rect">
            <a:avLst/>
          </a:prstGeom>
          <a:noFill/>
          <a:ln/>
        </p:spPr>
        <p:txBody>
          <a:bodyPr wrap="none" lIns="0" tIns="0" rIns="0" bIns="0" rtlCol="0" anchor="t"/>
          <a:lstStyle/>
          <a:p>
            <a:pPr marL="0" indent="0" algn="l">
              <a:lnSpc>
                <a:spcPts val="1100"/>
              </a:lnSpc>
              <a:buNone/>
            </a:pPr>
            <a:r>
              <a:rPr lang="en-US" sz="1100" dirty="0">
                <a:solidFill>
                  <a:srgbClr val="D9E1FF"/>
                </a:solidFill>
                <a:latin typeface="Arimo" pitchFamily="34" charset="0"/>
                <a:ea typeface="Arimo" pitchFamily="34" charset="-122"/>
                <a:cs typeface="Arimo" pitchFamily="34" charset="-120"/>
              </a:rPr>
              <a:t>Gen X</a:t>
            </a:r>
            <a:endParaRPr lang="en-US" sz="1100" dirty="0"/>
          </a:p>
        </p:txBody>
      </p:sp>
      <p:sp>
        <p:nvSpPr>
          <p:cNvPr id="10" name="Text 7"/>
          <p:cNvSpPr/>
          <p:nvPr/>
        </p:nvSpPr>
        <p:spPr>
          <a:xfrm>
            <a:off x="566738" y="8807172"/>
            <a:ext cx="13496925" cy="453390"/>
          </a:xfrm>
          <a:prstGeom prst="rect">
            <a:avLst/>
          </a:prstGeom>
          <a:noFill/>
          <a:ln/>
        </p:spPr>
        <p:txBody>
          <a:bodyPr wrap="square" lIns="0" tIns="0" rIns="0" bIns="0" rtlCol="0" anchor="t"/>
          <a:lstStyle/>
          <a:p>
            <a:pPr marL="0" indent="0" algn="l">
              <a:lnSpc>
                <a:spcPts val="1750"/>
              </a:lnSpc>
              <a:buNone/>
            </a:pPr>
            <a:r>
              <a:rPr lang="en-US" sz="1100" dirty="0">
                <a:solidFill>
                  <a:srgbClr val="D9E1FF"/>
                </a:solidFill>
                <a:latin typeface="Arimo" pitchFamily="34" charset="0"/>
                <a:ea typeface="Arimo" pitchFamily="34" charset="-122"/>
                <a:cs typeface="Arimo" pitchFamily="34" charset="-120"/>
              </a:rPr>
              <a:t>L'analisi esplorativa ha rivelato che la Gen Z privilegia piattaforme visive e di breve formato come TikTok, mentre i Millennials mostrano un uso più bilanciato tra Instagram e Facebook. La Gen X mantiene una forte presenza su Facebook, utilizzandolo spesso per connessioni familiari e di comunità. Questi pattern sono chiaramente visibili nel grafico sopra.</a:t>
            </a:r>
            <a:endParaRPr lang="en-US" sz="11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27008" y="568523"/>
            <a:ext cx="10149602" cy="608052"/>
          </a:xfrm>
          <a:prstGeom prst="rect">
            <a:avLst/>
          </a:prstGeom>
          <a:noFill/>
          <a:ln/>
        </p:spPr>
        <p:txBody>
          <a:bodyPr wrap="none" lIns="0" tIns="0" rIns="0" bIns="0" rtlCol="0" anchor="t"/>
          <a:lstStyle/>
          <a:p>
            <a:pPr marL="0" indent="0" algn="l">
              <a:lnSpc>
                <a:spcPts val="4750"/>
              </a:lnSpc>
              <a:buNone/>
            </a:pPr>
            <a:r>
              <a:rPr lang="en-US" sz="3800" b="1" dirty="0">
                <a:solidFill>
                  <a:srgbClr val="FFFFFF"/>
                </a:solidFill>
                <a:latin typeface="Syne Bold" pitchFamily="34" charset="0"/>
                <a:ea typeface="Syne Bold" pitchFamily="34" charset="-122"/>
                <a:cs typeface="Syne Bold" pitchFamily="34" charset="-120"/>
              </a:rPr>
              <a:t>Modelli Predittivi: KNN e Decision Tree</a:t>
            </a:r>
            <a:endParaRPr lang="en-US" sz="3800" dirty="0"/>
          </a:p>
        </p:txBody>
      </p:sp>
      <p:sp>
        <p:nvSpPr>
          <p:cNvPr id="3" name="Text 1"/>
          <p:cNvSpPr/>
          <p:nvPr/>
        </p:nvSpPr>
        <p:spPr>
          <a:xfrm>
            <a:off x="827008" y="1693426"/>
            <a:ext cx="3649623" cy="303967"/>
          </a:xfrm>
          <a:prstGeom prst="rect">
            <a:avLst/>
          </a:prstGeom>
          <a:noFill/>
          <a:ln/>
        </p:spPr>
        <p:txBody>
          <a:bodyPr wrap="none" lIns="0" tIns="0" rIns="0" bIns="0" rtlCol="0" anchor="t"/>
          <a:lstStyle/>
          <a:p>
            <a:pPr marL="0" indent="0" algn="l">
              <a:lnSpc>
                <a:spcPts val="2350"/>
              </a:lnSpc>
              <a:buNone/>
            </a:pPr>
            <a:r>
              <a:rPr lang="en-US" sz="1900" b="1" dirty="0">
                <a:solidFill>
                  <a:srgbClr val="FFFFFF"/>
                </a:solidFill>
                <a:latin typeface="Syne Bold" pitchFamily="34" charset="0"/>
                <a:ea typeface="Syne Bold" pitchFamily="34" charset="-122"/>
                <a:cs typeface="Syne Bold" pitchFamily="34" charset="-120"/>
              </a:rPr>
              <a:t>K-Nearest Neighbors (KNN)</a:t>
            </a:r>
            <a:endParaRPr lang="en-US" sz="1900" dirty="0"/>
          </a:p>
        </p:txBody>
      </p:sp>
      <p:sp>
        <p:nvSpPr>
          <p:cNvPr id="4" name="Text 2"/>
          <p:cNvSpPr/>
          <p:nvPr/>
        </p:nvSpPr>
        <p:spPr>
          <a:xfrm>
            <a:off x="827008" y="2204085"/>
            <a:ext cx="6236018" cy="1654373"/>
          </a:xfrm>
          <a:prstGeom prst="rect">
            <a:avLst/>
          </a:prstGeom>
          <a:noFill/>
          <a:ln/>
        </p:spPr>
        <p:txBody>
          <a:bodyPr wrap="square" lIns="0" tIns="0" rIns="0" bIns="0" rtlCol="0" anchor="t"/>
          <a:lstStyle/>
          <a:p>
            <a:pPr marL="0" indent="0" algn="l">
              <a:lnSpc>
                <a:spcPts val="2600"/>
              </a:lnSpc>
              <a:buNone/>
            </a:pPr>
            <a:r>
              <a:rPr lang="en-US" sz="1600" dirty="0">
                <a:solidFill>
                  <a:srgbClr val="D9E1FF"/>
                </a:solidFill>
                <a:latin typeface="Arimo" pitchFamily="34" charset="0"/>
                <a:ea typeface="Arimo" pitchFamily="34" charset="-122"/>
                <a:cs typeface="Arimo" pitchFamily="34" charset="-120"/>
              </a:rPr>
              <a:t>Il modello KNN è stato utilizzato per classificare gli utenti in base alla loro generazione, basandosi sulle loro abitudini di utilizzo dei social media. Ha dimostrato una buona capacità di raggruppamento con un'accuracy del 78%. Questo algoritmo non-parametrico si è rivelato efficace nel catturare le somiglianze tra utenti.</a:t>
            </a:r>
            <a:endParaRPr lang="en-US" sz="1600" dirty="0"/>
          </a:p>
        </p:txBody>
      </p:sp>
      <p:sp>
        <p:nvSpPr>
          <p:cNvPr id="5" name="Text 3"/>
          <p:cNvSpPr/>
          <p:nvPr/>
        </p:nvSpPr>
        <p:spPr>
          <a:xfrm>
            <a:off x="827008" y="4065151"/>
            <a:ext cx="2432566" cy="303967"/>
          </a:xfrm>
          <a:prstGeom prst="rect">
            <a:avLst/>
          </a:prstGeom>
          <a:noFill/>
          <a:ln/>
        </p:spPr>
        <p:txBody>
          <a:bodyPr wrap="none" lIns="0" tIns="0" rIns="0" bIns="0" rtlCol="0" anchor="t"/>
          <a:lstStyle/>
          <a:p>
            <a:pPr marL="0" indent="0" algn="l">
              <a:lnSpc>
                <a:spcPts val="2350"/>
              </a:lnSpc>
              <a:buNone/>
            </a:pPr>
            <a:r>
              <a:rPr lang="en-US" sz="1900" b="1" dirty="0">
                <a:solidFill>
                  <a:srgbClr val="FFFFFF"/>
                </a:solidFill>
                <a:latin typeface="Syne Bold" pitchFamily="34" charset="0"/>
                <a:ea typeface="Syne Bold" pitchFamily="34" charset="-122"/>
                <a:cs typeface="Syne Bold" pitchFamily="34" charset="-120"/>
              </a:rPr>
              <a:t>Decision Tree</a:t>
            </a:r>
            <a:endParaRPr lang="en-US" sz="1900" dirty="0"/>
          </a:p>
        </p:txBody>
      </p:sp>
      <p:sp>
        <p:nvSpPr>
          <p:cNvPr id="6" name="Text 4"/>
          <p:cNvSpPr/>
          <p:nvPr/>
        </p:nvSpPr>
        <p:spPr>
          <a:xfrm>
            <a:off x="827008" y="4575810"/>
            <a:ext cx="6236018" cy="1323499"/>
          </a:xfrm>
          <a:prstGeom prst="rect">
            <a:avLst/>
          </a:prstGeom>
          <a:noFill/>
          <a:ln/>
        </p:spPr>
        <p:txBody>
          <a:bodyPr wrap="square" lIns="0" tIns="0" rIns="0" bIns="0" rtlCol="0" anchor="t"/>
          <a:lstStyle/>
          <a:p>
            <a:pPr marL="0" indent="0" algn="l">
              <a:lnSpc>
                <a:spcPts val="2600"/>
              </a:lnSpc>
              <a:buNone/>
            </a:pPr>
            <a:r>
              <a:rPr lang="en-US" sz="1600" dirty="0">
                <a:solidFill>
                  <a:srgbClr val="D9E1FF"/>
                </a:solidFill>
                <a:latin typeface="Arimo" pitchFamily="34" charset="0"/>
                <a:ea typeface="Arimo" pitchFamily="34" charset="-122"/>
                <a:cs typeface="Arimo" pitchFamily="34" charset="-120"/>
              </a:rPr>
              <a:t>Il modello Decision Tree ha fornito una classificazione più interpretabile, raggiungendo un'accuracy del 82%. Questo modello ha permesso di identificare le variabili più influenti nella distinzione tra le generazioni, come il tempo trascorso su TikTok per la Gen Z.</a:t>
            </a:r>
            <a:endParaRPr lang="en-US" sz="1600" dirty="0"/>
          </a:p>
        </p:txBody>
      </p:sp>
      <p:pic>
        <p:nvPicPr>
          <p:cNvPr id="7" name="Image 0" descr="preencoded.png"/>
          <p:cNvPicPr>
            <a:picLocks noChangeAspect="1"/>
          </p:cNvPicPr>
          <p:nvPr/>
        </p:nvPicPr>
        <p:blipFill>
          <a:blip r:embed="rId3"/>
          <a:stretch>
            <a:fillRect/>
          </a:stretch>
        </p:blipFill>
        <p:spPr>
          <a:xfrm>
            <a:off x="7574994" y="1719263"/>
            <a:ext cx="6236018" cy="4266724"/>
          </a:xfrm>
          <a:prstGeom prst="rect">
            <a:avLst/>
          </a:prstGeom>
        </p:spPr>
      </p:pic>
      <p:sp>
        <p:nvSpPr>
          <p:cNvPr id="8" name="Text 5"/>
          <p:cNvSpPr/>
          <p:nvPr/>
        </p:nvSpPr>
        <p:spPr>
          <a:xfrm>
            <a:off x="7574994" y="6218515"/>
            <a:ext cx="6236018" cy="1323499"/>
          </a:xfrm>
          <a:prstGeom prst="rect">
            <a:avLst/>
          </a:prstGeom>
          <a:noFill/>
          <a:ln/>
        </p:spPr>
        <p:txBody>
          <a:bodyPr wrap="square" lIns="0" tIns="0" rIns="0" bIns="0" rtlCol="0" anchor="t"/>
          <a:lstStyle/>
          <a:p>
            <a:pPr marL="0" indent="0" algn="l">
              <a:lnSpc>
                <a:spcPts val="2600"/>
              </a:lnSpc>
              <a:buNone/>
            </a:pPr>
            <a:r>
              <a:rPr lang="en-US" sz="1600" dirty="0">
                <a:solidFill>
                  <a:srgbClr val="D9E1FF"/>
                </a:solidFill>
                <a:latin typeface="Arimo" pitchFamily="34" charset="0"/>
                <a:ea typeface="Arimo" pitchFamily="34" charset="-122"/>
                <a:cs typeface="Arimo" pitchFamily="34" charset="-120"/>
              </a:rPr>
              <a:t>Entrambi i modelli hanno dimostrato l'esistenza di pattern distintivi nell'uso dei social media tra le generazioni, fornendo una base solida per future analisi più dettagliate. L'accuracy complessiva dei modelli sottolinea la robustezza delle nostre scoperte.</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1182172"/>
            <a:ext cx="7532608" cy="615910"/>
          </a:xfrm>
          <a:prstGeom prst="rect">
            <a:avLst/>
          </a:prstGeom>
          <a:noFill/>
          <a:ln/>
        </p:spPr>
        <p:txBody>
          <a:bodyPr wrap="none" lIns="0" tIns="0" rIns="0" bIns="0" rtlCol="0" anchor="t"/>
          <a:lstStyle/>
          <a:p>
            <a:pPr marL="0" indent="0" algn="l">
              <a:lnSpc>
                <a:spcPts val="4850"/>
              </a:lnSpc>
              <a:buNone/>
            </a:pPr>
            <a:r>
              <a:rPr lang="en-US" sz="3850" b="1" dirty="0">
                <a:solidFill>
                  <a:srgbClr val="FFFFFF"/>
                </a:solidFill>
                <a:latin typeface="Syne Bold" pitchFamily="34" charset="0"/>
                <a:ea typeface="Syne Bold" pitchFamily="34" charset="-122"/>
                <a:cs typeface="Syne Bold" pitchFamily="34" charset="-120"/>
              </a:rPr>
              <a:t>Conclusioni e Sviluppi Futuri</a:t>
            </a:r>
            <a:endParaRPr lang="en-US" sz="3850" dirty="0"/>
          </a:p>
        </p:txBody>
      </p:sp>
      <p:sp>
        <p:nvSpPr>
          <p:cNvPr id="3" name="Shape 1"/>
          <p:cNvSpPr/>
          <p:nvPr/>
        </p:nvSpPr>
        <p:spPr>
          <a:xfrm>
            <a:off x="837724" y="2216944"/>
            <a:ext cx="6372701" cy="1857613"/>
          </a:xfrm>
          <a:prstGeom prst="roundRect">
            <a:avLst>
              <a:gd name="adj" fmla="val 1691"/>
            </a:avLst>
          </a:prstGeom>
          <a:solidFill>
            <a:srgbClr val="2B2952"/>
          </a:solidFill>
          <a:ln/>
        </p:spPr>
        <p:txBody>
          <a:bodyPr/>
          <a:lstStyle/>
          <a:p>
            <a:endParaRPr lang="it-IT"/>
          </a:p>
        </p:txBody>
      </p:sp>
      <p:sp>
        <p:nvSpPr>
          <p:cNvPr id="4" name="Text 2"/>
          <p:cNvSpPr/>
          <p:nvPr/>
        </p:nvSpPr>
        <p:spPr>
          <a:xfrm>
            <a:off x="1047155" y="2426375"/>
            <a:ext cx="2464118" cy="308015"/>
          </a:xfrm>
          <a:prstGeom prst="rect">
            <a:avLst/>
          </a:prstGeom>
          <a:noFill/>
          <a:ln/>
        </p:spPr>
        <p:txBody>
          <a:bodyPr wrap="none" lIns="0" tIns="0" rIns="0" bIns="0" rtlCol="0" anchor="t"/>
          <a:lstStyle/>
          <a:p>
            <a:pPr marL="0" indent="0" algn="l">
              <a:lnSpc>
                <a:spcPts val="2400"/>
              </a:lnSpc>
              <a:buNone/>
            </a:pPr>
            <a:r>
              <a:rPr lang="en-US" sz="1900" b="1" dirty="0">
                <a:solidFill>
                  <a:srgbClr val="D9E1FF"/>
                </a:solidFill>
                <a:latin typeface="Syne Bold" pitchFamily="34" charset="0"/>
                <a:ea typeface="Syne Bold" pitchFamily="34" charset="-122"/>
                <a:cs typeface="Syne Bold" pitchFamily="34" charset="-120"/>
              </a:rPr>
              <a:t>Insight Chiave</a:t>
            </a:r>
            <a:endParaRPr lang="en-US" sz="1900" dirty="0"/>
          </a:p>
        </p:txBody>
      </p:sp>
      <p:sp>
        <p:nvSpPr>
          <p:cNvPr id="5" name="Text 3"/>
          <p:cNvSpPr/>
          <p:nvPr/>
        </p:nvSpPr>
        <p:spPr>
          <a:xfrm>
            <a:off x="1047155" y="2860000"/>
            <a:ext cx="5953839" cy="1005126"/>
          </a:xfrm>
          <a:prstGeom prst="rect">
            <a:avLst/>
          </a:prstGeom>
          <a:noFill/>
          <a:ln/>
        </p:spPr>
        <p:txBody>
          <a:bodyPr wrap="square" lIns="0" tIns="0" rIns="0" bIns="0" rtlCol="0" anchor="t"/>
          <a:lstStyle/>
          <a:p>
            <a:pPr marL="0" indent="0" algn="l">
              <a:lnSpc>
                <a:spcPts val="2600"/>
              </a:lnSpc>
              <a:buNone/>
            </a:pPr>
            <a:r>
              <a:rPr lang="en-US" sz="1600" dirty="0">
                <a:solidFill>
                  <a:srgbClr val="D9E1FF"/>
                </a:solidFill>
                <a:latin typeface="Arimo" pitchFamily="34" charset="0"/>
                <a:ea typeface="Arimo" pitchFamily="34" charset="-122"/>
                <a:cs typeface="Arimo" pitchFamily="34" charset="-120"/>
              </a:rPr>
              <a:t>Questa analisi ha confermato differenze sostanziali nell'uso dei social media tra Gen Z, Millennials e Gen X, sottolineando l'importanza di approcci mirati per ciascuna generazione.</a:t>
            </a:r>
            <a:endParaRPr lang="en-US" sz="1600" dirty="0"/>
          </a:p>
        </p:txBody>
      </p:sp>
      <p:sp>
        <p:nvSpPr>
          <p:cNvPr id="6" name="Shape 4"/>
          <p:cNvSpPr/>
          <p:nvPr/>
        </p:nvSpPr>
        <p:spPr>
          <a:xfrm>
            <a:off x="7419856" y="2216944"/>
            <a:ext cx="6372820" cy="1857613"/>
          </a:xfrm>
          <a:prstGeom prst="roundRect">
            <a:avLst>
              <a:gd name="adj" fmla="val 1691"/>
            </a:avLst>
          </a:prstGeom>
          <a:solidFill>
            <a:srgbClr val="2B2952"/>
          </a:solidFill>
          <a:ln/>
        </p:spPr>
        <p:txBody>
          <a:bodyPr/>
          <a:lstStyle/>
          <a:p>
            <a:endParaRPr lang="it-IT"/>
          </a:p>
        </p:txBody>
      </p:sp>
      <p:sp>
        <p:nvSpPr>
          <p:cNvPr id="7" name="Text 5"/>
          <p:cNvSpPr/>
          <p:nvPr/>
        </p:nvSpPr>
        <p:spPr>
          <a:xfrm>
            <a:off x="7629287" y="2426375"/>
            <a:ext cx="3442692" cy="308015"/>
          </a:xfrm>
          <a:prstGeom prst="rect">
            <a:avLst/>
          </a:prstGeom>
          <a:noFill/>
          <a:ln/>
        </p:spPr>
        <p:txBody>
          <a:bodyPr wrap="none" lIns="0" tIns="0" rIns="0" bIns="0" rtlCol="0" anchor="t"/>
          <a:lstStyle/>
          <a:p>
            <a:pPr marL="0" indent="0" algn="l">
              <a:lnSpc>
                <a:spcPts val="2400"/>
              </a:lnSpc>
              <a:buNone/>
            </a:pPr>
            <a:r>
              <a:rPr lang="en-US" sz="1900" b="1" dirty="0">
                <a:solidFill>
                  <a:srgbClr val="D9E1FF"/>
                </a:solidFill>
                <a:latin typeface="Syne Bold" pitchFamily="34" charset="0"/>
                <a:ea typeface="Syne Bold" pitchFamily="34" charset="-122"/>
                <a:cs typeface="Syne Bold" pitchFamily="34" charset="-120"/>
              </a:rPr>
              <a:t>Sviluppi Futuri: Gen Alpha</a:t>
            </a:r>
            <a:endParaRPr lang="en-US" sz="1900" dirty="0"/>
          </a:p>
        </p:txBody>
      </p:sp>
      <p:sp>
        <p:nvSpPr>
          <p:cNvPr id="8" name="Text 6"/>
          <p:cNvSpPr/>
          <p:nvPr/>
        </p:nvSpPr>
        <p:spPr>
          <a:xfrm>
            <a:off x="7629287" y="2860000"/>
            <a:ext cx="5953958" cy="1005126"/>
          </a:xfrm>
          <a:prstGeom prst="rect">
            <a:avLst/>
          </a:prstGeom>
          <a:noFill/>
          <a:ln/>
        </p:spPr>
        <p:txBody>
          <a:bodyPr wrap="square" lIns="0" tIns="0" rIns="0" bIns="0" rtlCol="0" anchor="t"/>
          <a:lstStyle/>
          <a:p>
            <a:pPr marL="0" indent="0" algn="l">
              <a:lnSpc>
                <a:spcPts val="2600"/>
              </a:lnSpc>
              <a:buNone/>
            </a:pPr>
            <a:r>
              <a:rPr lang="en-US" sz="1600" dirty="0">
                <a:solidFill>
                  <a:srgbClr val="D9E1FF"/>
                </a:solidFill>
                <a:latin typeface="Arimo" pitchFamily="34" charset="0"/>
                <a:ea typeface="Arimo" pitchFamily="34" charset="-122"/>
                <a:cs typeface="Arimo" pitchFamily="34" charset="-120"/>
              </a:rPr>
              <a:t>Un'estensione naturale sarebbe includere la Gen Alpha, la cui interazione con i social media sta iniziando a delinearsi, per avere un quadro più completo e proiettato nel futuro.</a:t>
            </a:r>
            <a:endParaRPr lang="en-US" sz="1600" dirty="0"/>
          </a:p>
        </p:txBody>
      </p:sp>
      <p:sp>
        <p:nvSpPr>
          <p:cNvPr id="9" name="Shape 7"/>
          <p:cNvSpPr/>
          <p:nvPr/>
        </p:nvSpPr>
        <p:spPr>
          <a:xfrm>
            <a:off x="837724" y="4283988"/>
            <a:ext cx="6372701" cy="2192655"/>
          </a:xfrm>
          <a:prstGeom prst="roundRect">
            <a:avLst>
              <a:gd name="adj" fmla="val 1433"/>
            </a:avLst>
          </a:prstGeom>
          <a:solidFill>
            <a:srgbClr val="2B2952"/>
          </a:solidFill>
          <a:ln/>
        </p:spPr>
        <p:txBody>
          <a:bodyPr/>
          <a:lstStyle/>
          <a:p>
            <a:endParaRPr lang="it-IT"/>
          </a:p>
        </p:txBody>
      </p:sp>
      <p:sp>
        <p:nvSpPr>
          <p:cNvPr id="10" name="Text 8"/>
          <p:cNvSpPr/>
          <p:nvPr/>
        </p:nvSpPr>
        <p:spPr>
          <a:xfrm>
            <a:off x="1047155" y="4493419"/>
            <a:ext cx="4819650" cy="308015"/>
          </a:xfrm>
          <a:prstGeom prst="rect">
            <a:avLst/>
          </a:prstGeom>
          <a:noFill/>
          <a:ln/>
        </p:spPr>
        <p:txBody>
          <a:bodyPr wrap="none" lIns="0" tIns="0" rIns="0" bIns="0" rtlCol="0" anchor="t"/>
          <a:lstStyle/>
          <a:p>
            <a:pPr marL="0" indent="0" algn="l">
              <a:lnSpc>
                <a:spcPts val="2400"/>
              </a:lnSpc>
              <a:buNone/>
            </a:pPr>
            <a:r>
              <a:rPr lang="en-US" sz="1900" b="1" dirty="0">
                <a:solidFill>
                  <a:srgbClr val="D9E1FF"/>
                </a:solidFill>
                <a:latin typeface="Syne Bold" pitchFamily="34" charset="0"/>
                <a:ea typeface="Syne Bold" pitchFamily="34" charset="-122"/>
                <a:cs typeface="Syne Bold" pitchFamily="34" charset="-120"/>
              </a:rPr>
              <a:t>Sviluppi Futuri: Analisi Longitudinale</a:t>
            </a:r>
            <a:endParaRPr lang="en-US" sz="1900" dirty="0"/>
          </a:p>
        </p:txBody>
      </p:sp>
      <p:sp>
        <p:nvSpPr>
          <p:cNvPr id="11" name="Text 9"/>
          <p:cNvSpPr/>
          <p:nvPr/>
        </p:nvSpPr>
        <p:spPr>
          <a:xfrm>
            <a:off x="1047155" y="4927044"/>
            <a:ext cx="5953839" cy="1005126"/>
          </a:xfrm>
          <a:prstGeom prst="rect">
            <a:avLst/>
          </a:prstGeom>
          <a:noFill/>
          <a:ln/>
        </p:spPr>
        <p:txBody>
          <a:bodyPr wrap="square" lIns="0" tIns="0" rIns="0" bIns="0" rtlCol="0" anchor="t"/>
          <a:lstStyle/>
          <a:p>
            <a:pPr marL="0" indent="0" algn="l">
              <a:lnSpc>
                <a:spcPts val="2600"/>
              </a:lnSpc>
              <a:buNone/>
            </a:pPr>
            <a:r>
              <a:rPr lang="en-US" sz="1600" dirty="0">
                <a:solidFill>
                  <a:srgbClr val="D9E1FF"/>
                </a:solidFill>
                <a:latin typeface="Arimo" pitchFamily="34" charset="0"/>
                <a:ea typeface="Arimo" pitchFamily="34" charset="-122"/>
                <a:cs typeface="Arimo" pitchFamily="34" charset="-120"/>
              </a:rPr>
              <a:t>Un'analisi longitudinale potrebbe tracciare come l'uso dei social media si evolve per ciascuna generazione nel tempo, offrendo insight sulle tendenze a lungo termine.</a:t>
            </a:r>
            <a:endParaRPr lang="en-US" sz="1600" dirty="0"/>
          </a:p>
        </p:txBody>
      </p:sp>
      <p:sp>
        <p:nvSpPr>
          <p:cNvPr id="12" name="Shape 10"/>
          <p:cNvSpPr/>
          <p:nvPr/>
        </p:nvSpPr>
        <p:spPr>
          <a:xfrm>
            <a:off x="7419856" y="4283988"/>
            <a:ext cx="6372820" cy="2192655"/>
          </a:xfrm>
          <a:prstGeom prst="roundRect">
            <a:avLst>
              <a:gd name="adj" fmla="val 1433"/>
            </a:avLst>
          </a:prstGeom>
          <a:solidFill>
            <a:srgbClr val="2B2952"/>
          </a:solidFill>
          <a:ln/>
        </p:spPr>
        <p:txBody>
          <a:bodyPr/>
          <a:lstStyle/>
          <a:p>
            <a:endParaRPr lang="it-IT"/>
          </a:p>
        </p:txBody>
      </p:sp>
      <p:sp>
        <p:nvSpPr>
          <p:cNvPr id="13" name="Text 11"/>
          <p:cNvSpPr/>
          <p:nvPr/>
        </p:nvSpPr>
        <p:spPr>
          <a:xfrm>
            <a:off x="7629287" y="4493419"/>
            <a:ext cx="3685818" cy="308015"/>
          </a:xfrm>
          <a:prstGeom prst="rect">
            <a:avLst/>
          </a:prstGeom>
          <a:noFill/>
          <a:ln/>
        </p:spPr>
        <p:txBody>
          <a:bodyPr wrap="none" lIns="0" tIns="0" rIns="0" bIns="0" rtlCol="0" anchor="t"/>
          <a:lstStyle/>
          <a:p>
            <a:pPr marL="0" indent="0" algn="l">
              <a:lnSpc>
                <a:spcPts val="2400"/>
              </a:lnSpc>
              <a:buNone/>
            </a:pPr>
            <a:r>
              <a:rPr lang="en-US" sz="1900" b="1" dirty="0">
                <a:solidFill>
                  <a:srgbClr val="D9E1FF"/>
                </a:solidFill>
                <a:latin typeface="Syne Bold" pitchFamily="34" charset="0"/>
                <a:ea typeface="Syne Bold" pitchFamily="34" charset="-122"/>
                <a:cs typeface="Syne Bold" pitchFamily="34" charset="-120"/>
              </a:rPr>
              <a:t>Sviluppi Futuri: Regressione</a:t>
            </a:r>
            <a:endParaRPr lang="en-US" sz="1900" dirty="0"/>
          </a:p>
        </p:txBody>
      </p:sp>
      <p:sp>
        <p:nvSpPr>
          <p:cNvPr id="14" name="Text 12"/>
          <p:cNvSpPr/>
          <p:nvPr/>
        </p:nvSpPr>
        <p:spPr>
          <a:xfrm>
            <a:off x="7629287" y="4927044"/>
            <a:ext cx="5953958" cy="1340168"/>
          </a:xfrm>
          <a:prstGeom prst="rect">
            <a:avLst/>
          </a:prstGeom>
          <a:noFill/>
          <a:ln/>
        </p:spPr>
        <p:txBody>
          <a:bodyPr wrap="square" lIns="0" tIns="0" rIns="0" bIns="0" rtlCol="0" anchor="t"/>
          <a:lstStyle/>
          <a:p>
            <a:pPr marL="0" indent="0" algn="l">
              <a:lnSpc>
                <a:spcPts val="2600"/>
              </a:lnSpc>
              <a:buNone/>
            </a:pPr>
            <a:r>
              <a:rPr lang="en-US" sz="1600" dirty="0">
                <a:solidFill>
                  <a:srgbClr val="D9E1FF"/>
                </a:solidFill>
                <a:latin typeface="Arimo" pitchFamily="34" charset="0"/>
                <a:ea typeface="Arimo" pitchFamily="34" charset="-122"/>
                <a:cs typeface="Arimo" pitchFamily="34" charset="-120"/>
              </a:rPr>
              <a:t>L'applicazione di modelli di regressione potrebbe prevedere l'impatto di variabili specifiche sull'engagement e sul tempo trascorso, approfondendo la comprensione delle dinamiche sottostanti.</a:t>
            </a:r>
            <a:endParaRPr lang="en-US" sz="1600" dirty="0"/>
          </a:p>
        </p:txBody>
      </p:sp>
      <p:sp>
        <p:nvSpPr>
          <p:cNvPr id="15" name="Text 13"/>
          <p:cNvSpPr/>
          <p:nvPr/>
        </p:nvSpPr>
        <p:spPr>
          <a:xfrm>
            <a:off x="837724" y="6712268"/>
            <a:ext cx="12954952" cy="335042"/>
          </a:xfrm>
          <a:prstGeom prst="rect">
            <a:avLst/>
          </a:prstGeom>
          <a:noFill/>
          <a:ln/>
        </p:spPr>
        <p:txBody>
          <a:bodyPr wrap="none" lIns="0" tIns="0" rIns="0" bIns="0" rtlCol="0" anchor="t"/>
          <a:lstStyle/>
          <a:p>
            <a:pPr marL="0" indent="0" algn="l">
              <a:lnSpc>
                <a:spcPts val="2600"/>
              </a:lnSpc>
              <a:buNone/>
            </a:pPr>
            <a:r>
              <a:rPr lang="en-US" sz="1600" dirty="0">
                <a:solidFill>
                  <a:srgbClr val="D9E1FF"/>
                </a:solidFill>
                <a:latin typeface="Arimo" pitchFamily="34" charset="0"/>
                <a:ea typeface="Arimo" pitchFamily="34" charset="-122"/>
                <a:cs typeface="Arimo" pitchFamily="34" charset="-120"/>
              </a:rPr>
              <a:t>Grazie per la vostra attenzione. Sono a disposizione per qualsiasi domanda.</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TotalTime>
  <Words>988</Words>
  <Application>Microsoft Office PowerPoint</Application>
  <PresentationFormat>Custom</PresentationFormat>
  <Paragraphs>65</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Arimo</vt:lpstr>
      <vt:lpstr>Arimo Bold</vt:lpstr>
      <vt:lpstr>Syne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Hassan Ahmed Ali Hassan Ali</cp:lastModifiedBy>
  <cp:revision>2</cp:revision>
  <dcterms:created xsi:type="dcterms:W3CDTF">2025-06-22T17:07:39Z</dcterms:created>
  <dcterms:modified xsi:type="dcterms:W3CDTF">2025-06-22T17:17:01Z</dcterms:modified>
</cp:coreProperties>
</file>